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  <p:sldId id="260" r:id="rId7"/>
    <p:sldId id="270" r:id="rId8"/>
    <p:sldId id="308" r:id="rId9"/>
    <p:sldId id="271" r:id="rId10"/>
    <p:sldId id="272" r:id="rId11"/>
    <p:sldId id="273" r:id="rId12"/>
    <p:sldId id="274" r:id="rId13"/>
    <p:sldId id="275" r:id="rId14"/>
    <p:sldId id="276" r:id="rId15"/>
    <p:sldId id="279" r:id="rId16"/>
    <p:sldId id="291" r:id="rId17"/>
    <p:sldId id="293" r:id="rId18"/>
    <p:sldId id="292" r:id="rId19"/>
    <p:sldId id="299" r:id="rId20"/>
    <p:sldId id="298" r:id="rId21"/>
    <p:sldId id="296" r:id="rId22"/>
    <p:sldId id="297" r:id="rId23"/>
    <p:sldId id="300" r:id="rId24"/>
    <p:sldId id="301" r:id="rId25"/>
    <p:sldId id="302" r:id="rId26"/>
    <p:sldId id="303" r:id="rId27"/>
    <p:sldId id="304" r:id="rId28"/>
    <p:sldId id="307" r:id="rId2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2016-04-25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2016-04-25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2016-04-25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2016-04-25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2016-04-25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2016-04-25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2016-04-25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2016-04-25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2016-04-25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2016-04-25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2016-04-25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2016-04-25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szwecja.lovetotravel.pl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s://static.fiszkoteka.pl/mp3/T/O/C/9-MgIrUT0wWX6hm62.mp3" TargetMode="External"/><Relationship Id="rId3" Type="http://schemas.openxmlformats.org/officeDocument/2006/relationships/hyperlink" Target="https://static.fiszkoteka.pl/mp3/1/J/8/xEPdPw7TEMQsBhG-9.mp3" TargetMode="External"/><Relationship Id="rId7" Type="http://schemas.openxmlformats.org/officeDocument/2006/relationships/hyperlink" Target="https://static.fiszkoteka.pl/mp3/j/4/F/1HaEw-I4Ln5UsZrlv.mp3" TargetMode="External"/><Relationship Id="rId2" Type="http://schemas.openxmlformats.org/officeDocument/2006/relationships/hyperlink" Target="https://static.fiszkoteka.pl/mp3/s/l/5/mbU0PTcME0Vv0_nD-.mp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tic.fiszkoteka.pl/mp3/o/6/z/ebkGoFcHP6fTPhsMv.mp3" TargetMode="External"/><Relationship Id="rId5" Type="http://schemas.openxmlformats.org/officeDocument/2006/relationships/hyperlink" Target="https://static.fiszkoteka.pl/mp3/e/4/4/HsSpXFWYNPb1mnejX.mp3" TargetMode="External"/><Relationship Id="rId4" Type="http://schemas.openxmlformats.org/officeDocument/2006/relationships/hyperlink" Target="https://static.fiszkoteka.pl/mp3/R/k/C/8K_vt8AI7U0Npe41-.mp3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2160239"/>
          </a:xfrm>
        </p:spPr>
        <p:txBody>
          <a:bodyPr/>
          <a:lstStyle/>
          <a:p>
            <a:r>
              <a:rPr lang="pl-PL" b="1" dirty="0" smtClean="0"/>
              <a:t>Poradnik </a:t>
            </a:r>
            <a:r>
              <a:rPr lang="pl-PL" b="1" dirty="0" err="1" smtClean="0"/>
              <a:t>antyksenofobiczny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/>
          </a:p>
        </p:txBody>
      </p:sp>
      <p:pic>
        <p:nvPicPr>
          <p:cNvPr id="1026" name="Picture 2" descr="C:\Users\T\Desktop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132857"/>
            <a:ext cx="6480720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5041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How </a:t>
            </a:r>
            <a:r>
              <a:rPr lang="pl-PL" dirty="0" err="1" smtClean="0"/>
              <a:t>are</a:t>
            </a:r>
            <a:r>
              <a:rPr lang="pl-PL" dirty="0" smtClean="0"/>
              <a:t> </a:t>
            </a:r>
            <a:r>
              <a:rPr lang="pl-PL" dirty="0" err="1" smtClean="0"/>
              <a:t>you</a:t>
            </a:r>
            <a:r>
              <a:rPr lang="pl-PL" dirty="0" smtClean="0"/>
              <a:t>? Ola, </a:t>
            </a:r>
            <a:r>
              <a:rPr lang="pl-PL" dirty="0" err="1" smtClean="0"/>
              <a:t>tudo</a:t>
            </a:r>
            <a:r>
              <a:rPr lang="pl-PL" dirty="0" smtClean="0"/>
              <a:t> </a:t>
            </a:r>
            <a:r>
              <a:rPr lang="pl-PL" dirty="0" err="1" smtClean="0"/>
              <a:t>bem</a:t>
            </a:r>
            <a:r>
              <a:rPr lang="pl-PL" dirty="0" smtClean="0"/>
              <a:t>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b="1" dirty="0"/>
              <a:t>Witając się z </a:t>
            </a:r>
            <a:r>
              <a:rPr lang="pl-PL" b="1" dirty="0" smtClean="0"/>
              <a:t>kimkolwiek, </a:t>
            </a:r>
            <a:r>
              <a:rPr lang="pl-PL" b="1" dirty="0"/>
              <a:t>należy</a:t>
            </a:r>
            <a:r>
              <a:rPr lang="pl-PL" dirty="0"/>
              <a:t> pamiętać o formach grzecznościowych. Nawet najbliżsi, dzwoniąc do siebie kilka razy </a:t>
            </a:r>
            <a:r>
              <a:rPr lang="pl-PL" dirty="0" smtClean="0"/>
              <a:t>dziennie, </a:t>
            </a:r>
            <a:r>
              <a:rPr lang="pl-PL" dirty="0"/>
              <a:t>zaczynają </a:t>
            </a:r>
            <a:r>
              <a:rPr lang="pl-PL" dirty="0" smtClean="0"/>
              <a:t>od: </a:t>
            </a:r>
            <a:r>
              <a:rPr lang="pl-PL" dirty="0"/>
              <a:t>„Ola, </a:t>
            </a:r>
            <a:r>
              <a:rPr lang="pl-PL" dirty="0" err="1"/>
              <a:t>tudo</a:t>
            </a:r>
            <a:r>
              <a:rPr lang="pl-PL" dirty="0"/>
              <a:t> </a:t>
            </a:r>
            <a:r>
              <a:rPr lang="pl-PL" dirty="0" err="1"/>
              <a:t>bem</a:t>
            </a:r>
            <a:r>
              <a:rPr lang="pl-PL" dirty="0"/>
              <a:t>?” (w stylu </a:t>
            </a:r>
            <a:r>
              <a:rPr lang="pl-PL" dirty="0" smtClean="0"/>
              <a:t>„Hi</a:t>
            </a:r>
            <a:r>
              <a:rPr lang="pl-PL" dirty="0"/>
              <a:t>, </a:t>
            </a:r>
            <a:r>
              <a:rPr lang="pl-PL" dirty="0" err="1"/>
              <a:t>how</a:t>
            </a:r>
            <a:r>
              <a:rPr lang="pl-PL" dirty="0"/>
              <a:t> </a:t>
            </a:r>
            <a:r>
              <a:rPr lang="pl-PL" dirty="0" err="1"/>
              <a:t>are</a:t>
            </a:r>
            <a:r>
              <a:rPr lang="pl-PL" dirty="0"/>
              <a:t> </a:t>
            </a:r>
            <a:r>
              <a:rPr lang="pl-PL" dirty="0" err="1"/>
              <a:t>you</a:t>
            </a:r>
            <a:r>
              <a:rPr lang="pl-PL" dirty="0"/>
              <a:t>?”). Dla Polaków jest to o tyle dziwne, że standardowa odpowiedź na </a:t>
            </a:r>
            <a:r>
              <a:rPr lang="pl-PL" dirty="0" smtClean="0"/>
              <a:t>„Wszystko OK?” brzmi: „Tak</a:t>
            </a:r>
            <a:r>
              <a:rPr lang="pl-PL" dirty="0"/>
              <a:t>, wszystko. </a:t>
            </a:r>
            <a:r>
              <a:rPr lang="pl-PL" dirty="0" smtClean="0"/>
              <a:t>A </a:t>
            </a:r>
            <a:r>
              <a:rPr lang="pl-PL" dirty="0"/>
              <a:t>u ciebie?”, nawet jeśli jest to dalekie od prawdy. Słowem: </a:t>
            </a:r>
            <a:r>
              <a:rPr lang="pl-PL" dirty="0" smtClean="0"/>
              <a:t>Portugalczycy, </a:t>
            </a:r>
            <a:r>
              <a:rPr lang="pl-PL" dirty="0"/>
              <a:t>jeśli nawet narzekają, to dopiero po wstępnej wymianie uprzejmości i </a:t>
            </a:r>
            <a:r>
              <a:rPr lang="pl-PL" dirty="0" smtClean="0"/>
              <a:t>zapewnieniu, </a:t>
            </a:r>
            <a:r>
              <a:rPr lang="pl-PL" dirty="0"/>
              <a:t>że wszystko </a:t>
            </a:r>
            <a:r>
              <a:rPr lang="pl-PL" dirty="0" smtClean="0"/>
              <a:t>jest dobrze.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54560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Beijinhos</a:t>
            </a:r>
            <a:r>
              <a:rPr lang="pl-PL" dirty="0" smtClean="0"/>
              <a:t>!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Również </a:t>
            </a:r>
            <a:r>
              <a:rPr lang="pl-PL" b="1" dirty="0"/>
              <a:t>żegnanie się</a:t>
            </a:r>
            <a:r>
              <a:rPr lang="pl-PL" dirty="0"/>
              <a:t> ma swoją specyficzną konstrukcję. Gwałtowne zakończenie rozmowy jest przejawem braku kultury, stąd pożegnania przyjmują formę mocno rozbudowaną. Np. kończąc rozmawiać przez telefon z koleżanką, nie można tak po prostu </a:t>
            </a:r>
            <a:r>
              <a:rPr lang="pl-PL" dirty="0" smtClean="0"/>
              <a:t>powiedzieć: „No </a:t>
            </a:r>
            <a:r>
              <a:rPr lang="pl-PL" dirty="0"/>
              <a:t>to cześć, do jutra!”. W Portugalii wygląda to raczej tak: „</a:t>
            </a:r>
            <a:r>
              <a:rPr lang="pl-PL" dirty="0" smtClean="0"/>
              <a:t>OK, </a:t>
            </a:r>
            <a:r>
              <a:rPr lang="pl-PL" dirty="0"/>
              <a:t>to będę już kończyć, buziaczki, do jutra, no pa, śpij dobrze, buźka duża, do jutra, buziaczki, dobrej nocy, buziaki”… Owe </a:t>
            </a:r>
            <a:r>
              <a:rPr lang="pl-PL" dirty="0" smtClean="0"/>
              <a:t>buziaczki, </a:t>
            </a:r>
            <a:r>
              <a:rPr lang="pl-PL" dirty="0"/>
              <a:t>czyli „</a:t>
            </a:r>
            <a:r>
              <a:rPr lang="pl-PL" dirty="0" err="1"/>
              <a:t>beijinhos</a:t>
            </a:r>
            <a:r>
              <a:rPr lang="pl-PL" dirty="0" smtClean="0"/>
              <a:t>”, </a:t>
            </a:r>
            <a:r>
              <a:rPr lang="pl-PL" dirty="0"/>
              <a:t>to najczęściej powtarzane słowo przy pożegnaniach. Wszak, dość </a:t>
            </a:r>
            <a:r>
              <a:rPr lang="pl-PL" dirty="0" err="1"/>
              <a:t>całuśny</a:t>
            </a:r>
            <a:r>
              <a:rPr lang="pl-PL" dirty="0"/>
              <a:t> to naród.</a:t>
            </a:r>
          </a:p>
        </p:txBody>
      </p:sp>
    </p:spTree>
    <p:extLst>
      <p:ext uri="{BB962C8B-B14F-4D97-AF65-F5344CB8AC3E}">
        <p14:creationId xmlns:p14="http://schemas.microsoft.com/office/powerpoint/2010/main" val="14732078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Warto wiedzieć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Dla Portugalczyków </a:t>
            </a:r>
            <a:r>
              <a:rPr lang="pl-PL" b="1" dirty="0"/>
              <a:t>dotyk</a:t>
            </a:r>
            <a:r>
              <a:rPr lang="pl-PL" dirty="0"/>
              <a:t> pełni bardzo wiele ról komunikacyjnych i nie jest </a:t>
            </a:r>
            <a:r>
              <a:rPr lang="pl-PL" dirty="0" smtClean="0"/>
              <a:t>zarezerwowany jedynie </a:t>
            </a:r>
            <a:r>
              <a:rPr lang="pl-PL" dirty="0"/>
              <a:t>dla najbliższych. Jeśli kelnerka nie dostrzega klienta, ten może zwrócić na siebie </a:t>
            </a:r>
            <a:r>
              <a:rPr lang="pl-PL" dirty="0" smtClean="0"/>
              <a:t>uwagę, </a:t>
            </a:r>
            <a:r>
              <a:rPr lang="pl-PL" dirty="0"/>
              <a:t>po prostu ją dotykając. Chcąc się gdzieś przecisnąć, wystarczy również dotknąć osoby, która toruje </a:t>
            </a:r>
            <a:r>
              <a:rPr lang="pl-PL" dirty="0" smtClean="0"/>
              <a:t>drogę</a:t>
            </a:r>
            <a:r>
              <a:rPr lang="pl-PL" dirty="0"/>
              <a:t>. Warto pamiętać, że Portugalczycy nie mają w zwyczaju sami ustępować z drogi, zwłaszcza, gdy zajęci są dyskusją.</a:t>
            </a:r>
          </a:p>
        </p:txBody>
      </p:sp>
    </p:spTree>
    <p:extLst>
      <p:ext uri="{BB962C8B-B14F-4D97-AF65-F5344CB8AC3E}">
        <p14:creationId xmlns:p14="http://schemas.microsoft.com/office/powerpoint/2010/main" val="13577182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Imieniny?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Okazjami do składania życzeń są w Portugalii urodziny, Dzień Kobiet (8 marca), Dzień Matki (pierwsza niedziela maja), Dzień Ojca (19 marca). Portugalczycy nie obchodzą imienin. W dzień danego </a:t>
            </a:r>
            <a:r>
              <a:rPr lang="pl-PL" dirty="0" smtClean="0"/>
              <a:t>świętego </a:t>
            </a:r>
            <a:r>
              <a:rPr lang="pl-PL" dirty="0"/>
              <a:t>miasto, którego jest on </a:t>
            </a:r>
            <a:r>
              <a:rPr lang="pl-PL" dirty="0" smtClean="0"/>
              <a:t>patronem, </a:t>
            </a:r>
            <a:r>
              <a:rPr lang="pl-PL" dirty="0" smtClean="0"/>
              <a:t>urządzają </a:t>
            </a:r>
            <a:r>
              <a:rPr lang="pl-PL" dirty="0"/>
              <a:t>dużą i barwną imprezę, jednak absolutnie nie jest to powodem do świętowania pojedynczych osób noszących dane imię.</a:t>
            </a:r>
          </a:p>
        </p:txBody>
      </p:sp>
    </p:spTree>
    <p:extLst>
      <p:ext uri="{BB962C8B-B14F-4D97-AF65-F5344CB8AC3E}">
        <p14:creationId xmlns:p14="http://schemas.microsoft.com/office/powerpoint/2010/main" val="17743445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Czerwone róże…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/>
              <a:t>Jubilaci raczej nie urządzają przyjęć urodzinowych w domu. Najczęściej zapraszają gości do restauracji lub baru, przy czym regułą jest, że każdy płaci za siebie. Jubilat najczęściej płaci za drinki, na które zaprasza swoich gości po kolacji.</a:t>
            </a:r>
          </a:p>
          <a:p>
            <a:r>
              <a:rPr lang="pl-PL" dirty="0"/>
              <a:t>Portugalczycy rzadko ofiarowują sobie kwiaty. Mężczyźni obdarowują swoje sympatie najczęściej czerwonymi różami, kwiatów zaś nigdy nie daje się innym mężczyznom. Idąc z wizytą domową, na obiad lub kolację, kobiety niekiedy przynoszą deser, choć najpopularniejszym zachowaniem jest wręczenie gospodarzom butelki dobrego wina. Jednocześnie przyjście z wizytą z pustymi rękoma nie jest postrzegane jako nietakt.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065079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 to ciekawe!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Przeciętny </a:t>
            </a:r>
            <a:r>
              <a:rPr lang="pl-PL" dirty="0"/>
              <a:t>Portugalczyk po każdym posiłku ma swój </a:t>
            </a:r>
            <a:r>
              <a:rPr lang="pl-PL" dirty="0" smtClean="0"/>
              <a:t>czas </a:t>
            </a:r>
            <a:r>
              <a:rPr lang="pl-PL" dirty="0"/>
              <a:t>na ’</a:t>
            </a:r>
            <a:r>
              <a:rPr lang="pl-PL" dirty="0" err="1"/>
              <a:t>digestão</a:t>
            </a:r>
            <a:r>
              <a:rPr lang="pl-PL" dirty="0" smtClean="0"/>
              <a:t>’, </a:t>
            </a:r>
            <a:r>
              <a:rPr lang="pl-PL" dirty="0"/>
              <a:t>jedni dwie, inni trzy godziny, </a:t>
            </a:r>
            <a:r>
              <a:rPr lang="pl-PL" dirty="0" smtClean="0"/>
              <a:t>jeszcze </a:t>
            </a:r>
            <a:r>
              <a:rPr lang="pl-PL" dirty="0"/>
              <a:t>inni śmiałkowie, ku oburzeniu </a:t>
            </a:r>
            <a:r>
              <a:rPr lang="pl-PL" dirty="0" smtClean="0"/>
              <a:t>ogółu, </a:t>
            </a:r>
            <a:r>
              <a:rPr lang="pl-PL" dirty="0"/>
              <a:t>nie zawracają sobie ’</a:t>
            </a:r>
            <a:r>
              <a:rPr lang="pl-PL" dirty="0" err="1" smtClean="0"/>
              <a:t>digestão</a:t>
            </a:r>
            <a:r>
              <a:rPr lang="pl-PL" dirty="0"/>
              <a:t>’</a:t>
            </a:r>
            <a:r>
              <a:rPr lang="pl-PL" dirty="0" smtClean="0"/>
              <a:t> </a:t>
            </a:r>
            <a:r>
              <a:rPr lang="pl-PL" dirty="0"/>
              <a:t>głowy. Portugalczyk w trakcie </a:t>
            </a:r>
            <a:r>
              <a:rPr lang="pl-PL" dirty="0" smtClean="0"/>
              <a:t>trawienia </a:t>
            </a:r>
            <a:r>
              <a:rPr lang="pl-PL" dirty="0"/>
              <a:t>nie je, nie pije wody, nie bierze prysznica ani się nie kąpie, nie wchodzi również do morza, nie obcina włosów ani paznokci, nie uprawia ćwiczeń </a:t>
            </a:r>
            <a:r>
              <a:rPr lang="pl-PL" dirty="0" smtClean="0"/>
              <a:t>fizycznych… Po prostu trawi!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682377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SZWECJA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</a:t>
            </a:r>
            <a:r>
              <a:rPr lang="pl-PL" dirty="0" smtClean="0"/>
              <a:t>ielu </a:t>
            </a:r>
            <a:r>
              <a:rPr lang="pl-PL" dirty="0" smtClean="0"/>
              <a:t>ludzi zna przynajmniej jedno słowo szwedzkie. To IKEA. </a:t>
            </a:r>
          </a:p>
          <a:p>
            <a:endParaRPr lang="pl-PL" dirty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/>
          </a:p>
        </p:txBody>
      </p:sp>
      <p:pic>
        <p:nvPicPr>
          <p:cNvPr id="1026" name="Picture 2" descr="C:\Users\T\Desktop\ikea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374417"/>
            <a:ext cx="5904656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62918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Minisłowniczek</a:t>
            </a:r>
            <a:r>
              <a:rPr lang="pl-PL" dirty="0"/>
              <a:t> </a:t>
            </a:r>
            <a:r>
              <a:rPr lang="pl-PL" dirty="0" smtClean="0"/>
              <a:t>polsko-szwedzki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Dni tygodnia:</a:t>
            </a:r>
          </a:p>
          <a:p>
            <a:r>
              <a:rPr lang="pl-PL" b="1" dirty="0" err="1"/>
              <a:t>måndag</a:t>
            </a:r>
            <a:r>
              <a:rPr lang="pl-PL" b="1" dirty="0"/>
              <a:t> – </a:t>
            </a:r>
            <a:r>
              <a:rPr lang="pl-PL" dirty="0"/>
              <a:t>poniedziałek</a:t>
            </a:r>
          </a:p>
          <a:p>
            <a:r>
              <a:rPr lang="pl-PL" b="1" dirty="0" err="1"/>
              <a:t>tisdag</a:t>
            </a:r>
            <a:r>
              <a:rPr lang="pl-PL" b="1" dirty="0"/>
              <a:t> –</a:t>
            </a:r>
            <a:r>
              <a:rPr lang="pl-PL" dirty="0"/>
              <a:t> wtorek</a:t>
            </a:r>
          </a:p>
          <a:p>
            <a:r>
              <a:rPr lang="pl-PL" b="1" dirty="0" err="1"/>
              <a:t>onsdag</a:t>
            </a:r>
            <a:r>
              <a:rPr lang="pl-PL" b="1" dirty="0"/>
              <a:t> – </a:t>
            </a:r>
            <a:r>
              <a:rPr lang="pl-PL" dirty="0"/>
              <a:t>środa</a:t>
            </a:r>
          </a:p>
          <a:p>
            <a:r>
              <a:rPr lang="pl-PL" b="1" dirty="0" err="1"/>
              <a:t>torsdag</a:t>
            </a:r>
            <a:r>
              <a:rPr lang="pl-PL" b="1" dirty="0"/>
              <a:t> – </a:t>
            </a:r>
            <a:r>
              <a:rPr lang="pl-PL" dirty="0"/>
              <a:t>czwartek</a:t>
            </a:r>
          </a:p>
          <a:p>
            <a:r>
              <a:rPr lang="pl-PL" b="1" dirty="0" err="1"/>
              <a:t>fredag</a:t>
            </a:r>
            <a:r>
              <a:rPr lang="pl-PL" b="1" dirty="0"/>
              <a:t> – </a:t>
            </a:r>
            <a:r>
              <a:rPr lang="pl-PL" dirty="0"/>
              <a:t>piątek</a:t>
            </a:r>
          </a:p>
          <a:p>
            <a:r>
              <a:rPr lang="pl-PL" b="1" dirty="0" err="1"/>
              <a:t>lördag</a:t>
            </a:r>
            <a:r>
              <a:rPr lang="pl-PL" b="1" dirty="0"/>
              <a:t> – </a:t>
            </a:r>
            <a:r>
              <a:rPr lang="pl-PL" dirty="0"/>
              <a:t>sobota</a:t>
            </a:r>
          </a:p>
          <a:p>
            <a:r>
              <a:rPr lang="pl-PL" b="1" dirty="0" err="1"/>
              <a:t>söndag</a:t>
            </a:r>
            <a:r>
              <a:rPr lang="pl-PL" b="1" dirty="0"/>
              <a:t> – </a:t>
            </a:r>
            <a:r>
              <a:rPr lang="pl-PL" dirty="0"/>
              <a:t>niedziela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154067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Powitanie lata i śledzie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Jedną z</a:t>
            </a:r>
            <a:r>
              <a:rPr lang="pl-PL" dirty="0"/>
              <a:t> </a:t>
            </a:r>
            <a:r>
              <a:rPr lang="pl-PL" b="1" dirty="0" smtClean="0"/>
              <a:t>tradycji</a:t>
            </a:r>
            <a:r>
              <a:rPr lang="pl-PL" dirty="0"/>
              <a:t> jest stawianie krzyża ozdobionego kwiatami z dwoma wiszącymi wiankami w weekend przypadający najbliżej dnia 24 czerwca. Tańcząc i bawiąc się wokół </a:t>
            </a:r>
            <a:r>
              <a:rPr lang="pl-PL" dirty="0" smtClean="0"/>
              <a:t>krzyża, </a:t>
            </a:r>
            <a:r>
              <a:rPr lang="pl-PL" dirty="0"/>
              <a:t>wita się nadejście lata. Ciekawą tradycją jest spożywanie kiszonego śledzia, który marynuje się w puszkach. Obrzęd ten praktykuje się z chwilą otwarcia sezonu sprzedaży, serwowania i dostaw tej ryby. Zapach tak marynowanego przysmaku jest jednak nieznośny dla nosa, często więc czynność otwierania puszki odbywa się… pod wodą</a:t>
            </a:r>
            <a:r>
              <a:rPr lang="pl-PL" dirty="0" smtClean="0"/>
              <a:t>.</a:t>
            </a:r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361491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Święto wiosny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Inny zwyczaj obchodzony jest z dniem 30 kwietnia. Jest to święto nadejścia wiosny – </a:t>
            </a:r>
            <a:r>
              <a:rPr lang="pl-PL" b="1" dirty="0" err="1"/>
              <a:t>valborgsmässoafton</a:t>
            </a:r>
            <a:r>
              <a:rPr lang="pl-PL" dirty="0"/>
              <a:t>. Wokół wielkich ognisk zbierają się ludzie i śpiewają wiosenne </a:t>
            </a:r>
            <a:r>
              <a:rPr lang="pl-PL" dirty="0" smtClean="0"/>
              <a:t>piosenki, </a:t>
            </a:r>
            <a:r>
              <a:rPr lang="pl-PL" dirty="0"/>
              <a:t>z rzadka przerywając </a:t>
            </a:r>
            <a:r>
              <a:rPr lang="pl-PL" dirty="0" smtClean="0"/>
              <a:t>je przemówieniami</a:t>
            </a:r>
            <a:r>
              <a:rPr lang="pl-PL" dirty="0"/>
              <a:t>. W następnym dniu organizowane są przez partie lewicowe demonstracje i pochody. To święto ludzi pracy. Dzień wniebowstąpienia (</a:t>
            </a:r>
            <a:r>
              <a:rPr lang="pl-PL" b="1" dirty="0" err="1"/>
              <a:t>Kristihimmelsfärd</a:t>
            </a:r>
            <a:r>
              <a:rPr lang="pl-PL" dirty="0" smtClean="0"/>
              <a:t>), </a:t>
            </a:r>
            <a:r>
              <a:rPr lang="pl-PL" dirty="0"/>
              <a:t>zawsze przypadający w czwartek, jak też święto narodowe Szwecji 6 czerwca są dniami wolnymi od pracy.</a:t>
            </a:r>
          </a:p>
        </p:txBody>
      </p:sp>
    </p:spTree>
    <p:extLst>
      <p:ext uri="{BB962C8B-B14F-4D97-AF65-F5344CB8AC3E}">
        <p14:creationId xmlns:p14="http://schemas.microsoft.com/office/powerpoint/2010/main" val="1129178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Ksenofobia - definicja:</a:t>
            </a:r>
            <a:br>
              <a:rPr lang="pl-PL" b="1" dirty="0" smtClean="0"/>
            </a:b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Ksenofobia to  strach, wrogość i lęk przed cudzoziemcami.</a:t>
            </a:r>
          </a:p>
          <a:p>
            <a:r>
              <a:rPr lang="pl-PL" dirty="0" smtClean="0"/>
              <a:t>Ksenofobia może dotyczyć wszystkiego, co wiąże się z obcokrajowcami.</a:t>
            </a:r>
          </a:p>
          <a:p>
            <a:r>
              <a:rPr lang="pl-PL" dirty="0" smtClean="0"/>
              <a:t>Ksenofobia może stać się immamentną wartością powszechnie akceptowaną w społeczeństwie lub pewnych grupach społecznych.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796252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ŚWIĘTO RAKA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 smtClean="0"/>
              <a:t>Sierpień. W </a:t>
            </a:r>
            <a:r>
              <a:rPr lang="pl-PL" dirty="0"/>
              <a:t>tym czasie papiernicze sklepy oferują papierowe talerzyki, śliniaki, serwetki, czapeczki oraz lampiony. Wszystkie z wymienionych rzeczy posiadają wzorki w raki. W każdym sklepie można nabyć przeznaczone specjalnie do raków noże. Oczywiście słychać muzykę z przewodnim tematem „</a:t>
            </a:r>
            <a:r>
              <a:rPr lang="pl-PL" b="1" dirty="0"/>
              <a:t>rak</a:t>
            </a:r>
            <a:r>
              <a:rPr lang="pl-PL" dirty="0"/>
              <a:t>”. Również narzędzia użytku domowego, takie jak miski czy </a:t>
            </a:r>
            <a:r>
              <a:rPr lang="pl-PL" dirty="0" smtClean="0"/>
              <a:t>szklanki, </a:t>
            </a:r>
            <a:r>
              <a:rPr lang="pl-PL" dirty="0"/>
              <a:t>pomalowane są w rakowe wzorki. No i oczywiście w sklepach spożywczych nie brakuje mrożonych raków w atrakcyjnych cenach. Tylko </a:t>
            </a:r>
            <a:r>
              <a:rPr lang="pl-PL" b="1" dirty="0">
                <a:hlinkClick r:id="rId2" tooltip="Szwecja"/>
              </a:rPr>
              <a:t>Szwecja</a:t>
            </a:r>
            <a:r>
              <a:rPr lang="pl-PL" dirty="0"/>
              <a:t> tak bardzo przywiązana jest do tego skorupiaka, a sam sposób jego spożywania jest wręcz zbliżony do rytuału. I najlepiej przy pełni księżyca. Faktem jest jednak, że szwedzka odmiana „</a:t>
            </a:r>
            <a:r>
              <a:rPr lang="pl-PL" b="1" dirty="0"/>
              <a:t>raka szlachetnego</a:t>
            </a:r>
            <a:r>
              <a:rPr lang="pl-PL" dirty="0"/>
              <a:t>” nie ma sobie równego jakościowo w żadnym innym zakątku świata. </a:t>
            </a:r>
            <a:r>
              <a:rPr lang="pl-PL" dirty="0" smtClean="0"/>
              <a:t>W </a:t>
            </a:r>
            <a:r>
              <a:rPr lang="pl-PL" b="1" dirty="0" smtClean="0">
                <a:hlinkClick r:id="rId2" tooltip="Szwecja"/>
              </a:rPr>
              <a:t>Szwecji</a:t>
            </a:r>
            <a:r>
              <a:rPr lang="pl-PL" dirty="0"/>
              <a:t> obchodzone są różnego rodzaju święta. Tradycje ich spędzania są podobne do tych w naszym kraju. </a:t>
            </a:r>
            <a:r>
              <a:rPr lang="pl-PL" dirty="0" smtClean="0"/>
              <a:t>Podobne, </a:t>
            </a:r>
            <a:r>
              <a:rPr lang="pl-PL" dirty="0"/>
              <a:t>lecz często nie takie same.</a:t>
            </a:r>
          </a:p>
        </p:txBody>
      </p:sp>
    </p:spTree>
    <p:extLst>
      <p:ext uri="{BB962C8B-B14F-4D97-AF65-F5344CB8AC3E}">
        <p14:creationId xmlns:p14="http://schemas.microsoft.com/office/powerpoint/2010/main" val="33685681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Niemcy</a:t>
            </a:r>
            <a:endParaRPr lang="pl-PL" dirty="0"/>
          </a:p>
        </p:txBody>
      </p:sp>
      <p:pic>
        <p:nvPicPr>
          <p:cNvPr id="2050" name="Picture 2" descr="C:\Users\T\Desktop\Flaga_Niemiec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25" y="2115344"/>
            <a:ext cx="5238750" cy="349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255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Zwyczaje żywieniowe w Niemczech</a:t>
            </a:r>
            <a:endParaRPr lang="pl-PL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772816"/>
            <a:ext cx="2857500" cy="1600200"/>
          </a:xfrm>
        </p:spPr>
      </p:pic>
      <p:pic>
        <p:nvPicPr>
          <p:cNvPr id="3074" name="Picture 2" descr="C:\Users\T\Desktop\pobrane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557462"/>
            <a:ext cx="3240360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419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Ziemniaki, mięso, </a:t>
            </a:r>
            <a:r>
              <a:rPr lang="pl-PL" dirty="0" smtClean="0"/>
              <a:t>ryby i</a:t>
            </a:r>
            <a:r>
              <a:rPr lang="pl-PL" dirty="0"/>
              <a:t>… </a:t>
            </a:r>
            <a:r>
              <a:rPr lang="pl-PL" dirty="0" smtClean="0"/>
              <a:t>precle.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/>
              <a:t>Kuchnia niemiecka różni się lekko w zależności od </a:t>
            </a:r>
            <a:r>
              <a:rPr lang="pl-PL" dirty="0" smtClean="0"/>
              <a:t>regionu. </a:t>
            </a:r>
            <a:r>
              <a:rPr lang="pl-PL" dirty="0"/>
              <a:t>Północna część słynie z lżejszego jedzenia w dużej mierze opartego na daniach rybnych. W Hamburgu warto spróbować tradycyjnej zupy z węgorza, natomiast w </a:t>
            </a:r>
            <a:r>
              <a:rPr lang="pl-PL" dirty="0" err="1" smtClean="0"/>
              <a:t>Bremen</a:t>
            </a:r>
            <a:r>
              <a:rPr lang="pl-PL" dirty="0" smtClean="0"/>
              <a:t> - „</a:t>
            </a:r>
            <a:r>
              <a:rPr lang="pl-PL" dirty="0" err="1"/>
              <a:t>l</a:t>
            </a:r>
            <a:r>
              <a:rPr lang="pl-PL" dirty="0" err="1" smtClean="0"/>
              <a:t>abskaus</a:t>
            </a:r>
            <a:r>
              <a:rPr lang="pl-PL" dirty="0"/>
              <a:t>", </a:t>
            </a:r>
            <a:r>
              <a:rPr lang="pl-PL" dirty="0" smtClean="0"/>
              <a:t>słynnego dania, </a:t>
            </a:r>
            <a:r>
              <a:rPr lang="pl-PL" dirty="0"/>
              <a:t>którego podstawowymi składnikami są peklowane mięso (najczęściej wołowina), ziemniaki i cebula. Oczywiście w rejonie można dostać różne rodzaje śledzi, </a:t>
            </a:r>
            <a:r>
              <a:rPr lang="pl-PL" dirty="0" smtClean="0"/>
              <a:t>od matiasów </a:t>
            </a:r>
            <a:r>
              <a:rPr lang="pl-PL" dirty="0"/>
              <a:t>po </a:t>
            </a:r>
            <a:r>
              <a:rPr lang="pl-PL" dirty="0" smtClean="0"/>
              <a:t>rolmopsy</a:t>
            </a:r>
            <a:r>
              <a:rPr lang="pl-PL" dirty="0"/>
              <a:t>, a także szprotki. W </a:t>
            </a:r>
            <a:r>
              <a:rPr lang="pl-PL" dirty="0" err="1"/>
              <a:t>Maklemburgii</a:t>
            </a:r>
            <a:r>
              <a:rPr lang="pl-PL" dirty="0"/>
              <a:t> (Pomorze Przednie) królują za to gruszki (najczęściej zapiekane), ziemniaki, fasolka i </a:t>
            </a:r>
            <a:r>
              <a:rPr lang="pl-PL" dirty="0" err="1"/>
              <a:t>Speck</a:t>
            </a:r>
            <a:r>
              <a:rPr lang="pl-PL" dirty="0"/>
              <a:t> (boczek).</a:t>
            </a:r>
          </a:p>
        </p:txBody>
      </p:sp>
    </p:spTree>
    <p:extLst>
      <p:ext uri="{BB962C8B-B14F-4D97-AF65-F5344CB8AC3E}">
        <p14:creationId xmlns:p14="http://schemas.microsoft.com/office/powerpoint/2010/main" val="342525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Jedzenie w Bawarii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Solidna kuchnia bawarska oferuje dania, które nasycą każdego. Dominuje wieprzowina z golonkami i roladami, a niemal do wszystkiego podawane są charakterystyczne kluski (</a:t>
            </a:r>
            <a:r>
              <a:rPr lang="pl-PL" dirty="0" err="1"/>
              <a:t>knödel</a:t>
            </a:r>
            <a:r>
              <a:rPr lang="pl-PL" dirty="0"/>
              <a:t>). Do jedzenia zaliczane jest też piwo, które nazywane jest podstawowym produktem żywnościowym Bawarii.</a:t>
            </a:r>
          </a:p>
          <a:p>
            <a:r>
              <a:rPr lang="pl-PL" dirty="0"/>
              <a:t>Typowe badeńskie jedzenie jest syte i tłuste. W restauracjach nie powinieneś mieć problemów z za małą </a:t>
            </a:r>
            <a:r>
              <a:rPr lang="pl-PL" dirty="0" smtClean="0"/>
              <a:t>porcją.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6167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Minisłowniczek</a:t>
            </a:r>
            <a:r>
              <a:rPr lang="pl-PL" dirty="0" smtClean="0"/>
              <a:t> </a:t>
            </a:r>
            <a:r>
              <a:rPr lang="pl-PL" dirty="0" smtClean="0"/>
              <a:t>polsko-niemiecki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kroić, </a:t>
            </a:r>
            <a:r>
              <a:rPr lang="pl-PL" dirty="0" smtClean="0"/>
              <a:t>ciąć - </a:t>
            </a:r>
            <a:r>
              <a:rPr lang="pl-PL" dirty="0">
                <a:hlinkClick r:id="rId2"/>
              </a:rPr>
              <a:t> </a:t>
            </a:r>
            <a:r>
              <a:rPr lang="pl-PL" dirty="0" err="1"/>
              <a:t>schneiden</a:t>
            </a:r>
            <a:endParaRPr lang="pl-PL" dirty="0"/>
          </a:p>
          <a:p>
            <a:r>
              <a:rPr lang="pl-PL" dirty="0" smtClean="0"/>
              <a:t>umyć - </a:t>
            </a:r>
            <a:r>
              <a:rPr lang="pl-PL" dirty="0">
                <a:hlinkClick r:id="rId3"/>
              </a:rPr>
              <a:t> </a:t>
            </a:r>
            <a:r>
              <a:rPr lang="pl-PL" dirty="0" err="1"/>
              <a:t>waschen</a:t>
            </a:r>
            <a:endParaRPr lang="pl-PL" dirty="0"/>
          </a:p>
          <a:p>
            <a:r>
              <a:rPr lang="pl-PL" dirty="0" smtClean="0"/>
              <a:t>łyżka -</a:t>
            </a:r>
            <a:r>
              <a:rPr lang="pl-PL" dirty="0">
                <a:hlinkClick r:id="rId4"/>
              </a:rPr>
              <a:t> </a:t>
            </a:r>
            <a:r>
              <a:rPr lang="pl-PL" dirty="0"/>
              <a:t>der </a:t>
            </a:r>
            <a:r>
              <a:rPr lang="pl-PL" dirty="0" err="1"/>
              <a:t>Löffel</a:t>
            </a:r>
            <a:endParaRPr lang="pl-PL" dirty="0"/>
          </a:p>
          <a:p>
            <a:r>
              <a:rPr lang="pl-PL" dirty="0" smtClean="0"/>
              <a:t>talerz - </a:t>
            </a:r>
            <a:r>
              <a:rPr lang="pl-PL" dirty="0">
                <a:hlinkClick r:id="rId5"/>
              </a:rPr>
              <a:t> </a:t>
            </a:r>
            <a:r>
              <a:rPr lang="pl-PL" dirty="0"/>
              <a:t>der Teller</a:t>
            </a:r>
          </a:p>
          <a:p>
            <a:r>
              <a:rPr lang="pl-PL" dirty="0" smtClean="0"/>
              <a:t>spalić - </a:t>
            </a:r>
            <a:r>
              <a:rPr lang="pl-PL" dirty="0">
                <a:hlinkClick r:id="rId6"/>
              </a:rPr>
              <a:t> </a:t>
            </a:r>
            <a:r>
              <a:rPr lang="pl-PL" dirty="0" err="1"/>
              <a:t>verbrennen</a:t>
            </a:r>
            <a:endParaRPr lang="pl-PL" dirty="0"/>
          </a:p>
          <a:p>
            <a:r>
              <a:rPr lang="pl-PL" dirty="0" smtClean="0"/>
              <a:t>piec - </a:t>
            </a:r>
            <a:r>
              <a:rPr lang="pl-PL" dirty="0">
                <a:hlinkClick r:id="rId7"/>
              </a:rPr>
              <a:t> </a:t>
            </a:r>
            <a:r>
              <a:rPr lang="pl-PL" dirty="0" err="1"/>
              <a:t>backen</a:t>
            </a:r>
            <a:endParaRPr lang="pl-PL" dirty="0"/>
          </a:p>
          <a:p>
            <a:r>
              <a:rPr lang="pl-PL" dirty="0" smtClean="0"/>
              <a:t>piekarnik - </a:t>
            </a:r>
            <a:r>
              <a:rPr lang="pl-PL" dirty="0">
                <a:hlinkClick r:id="rId8"/>
              </a:rPr>
              <a:t> </a:t>
            </a:r>
            <a:r>
              <a:rPr lang="pl-PL" dirty="0"/>
              <a:t>der </a:t>
            </a:r>
            <a:r>
              <a:rPr lang="pl-PL" dirty="0" err="1"/>
              <a:t>Backofen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076213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 Niemczech jest czysto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Niemcy </a:t>
            </a:r>
            <a:r>
              <a:rPr lang="pl-PL" dirty="0"/>
              <a:t>segregują śmieci (plastik, </a:t>
            </a:r>
            <a:r>
              <a:rPr lang="pl-PL" dirty="0" smtClean="0"/>
              <a:t>szkło</a:t>
            </a:r>
            <a:r>
              <a:rPr lang="pl-PL" dirty="0"/>
              <a:t>, papier, </a:t>
            </a:r>
            <a:r>
              <a:rPr lang="pl-PL" dirty="0" err="1"/>
              <a:t>bio</a:t>
            </a:r>
            <a:r>
              <a:rPr lang="pl-PL" dirty="0"/>
              <a:t>), wszyscy sobie ufają i o ten porządek dbają. Czyste ulice, trawniki, elewacje budynków – wszędzie. Każda kupowana plastikowa/szklana butelka ma kaucję i po spożyciu wraca do sklepu.</a:t>
            </a:r>
          </a:p>
        </p:txBody>
      </p:sp>
    </p:spTree>
    <p:extLst>
      <p:ext uri="{BB962C8B-B14F-4D97-AF65-F5344CB8AC3E}">
        <p14:creationId xmlns:p14="http://schemas.microsoft.com/office/powerpoint/2010/main" val="9026162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Sklepy w </a:t>
            </a:r>
            <a:r>
              <a:rPr lang="pl-PL" dirty="0" smtClean="0"/>
              <a:t>niedzielę </a:t>
            </a:r>
            <a:r>
              <a:rPr lang="pl-PL" dirty="0" smtClean="0"/>
              <a:t>zamknięte!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Sklepy </a:t>
            </a:r>
            <a:r>
              <a:rPr lang="pl-PL" dirty="0"/>
              <a:t>w niedzielę są obligatoryjnie zamknięte. I nie tylko sklepy, bo i większość aptek, część stacji benzynowych. Sklepów typu </a:t>
            </a:r>
            <a:r>
              <a:rPr lang="pl-PL" dirty="0" err="1"/>
              <a:t>corner</a:t>
            </a:r>
            <a:r>
              <a:rPr lang="pl-PL" dirty="0"/>
              <a:t> shop, jak nasze „Żabki” czy swojskich </a:t>
            </a:r>
            <a:r>
              <a:rPr lang="pl-PL" dirty="0" err="1"/>
              <a:t>spożywczaków</a:t>
            </a:r>
            <a:r>
              <a:rPr lang="pl-PL" dirty="0"/>
              <a:t> </a:t>
            </a:r>
            <a:r>
              <a:rPr lang="pl-PL" dirty="0" smtClean="0"/>
              <a:t>„U </a:t>
            </a:r>
            <a:r>
              <a:rPr lang="pl-PL" dirty="0"/>
              <a:t>Basi” nie ma. Nie ma </a:t>
            </a:r>
            <a:r>
              <a:rPr lang="pl-PL" dirty="0" smtClean="0"/>
              <a:t>sklepów </a:t>
            </a:r>
            <a:r>
              <a:rPr lang="pl-PL" dirty="0"/>
              <a:t>całodobowych. Handel kręci się praktycznie wokół małych, wyrzuconych na obrzeża miast centrów handlowych z </a:t>
            </a:r>
            <a:r>
              <a:rPr lang="pl-PL" dirty="0" err="1"/>
              <a:t>Kauflandem</a:t>
            </a:r>
            <a:r>
              <a:rPr lang="pl-PL" dirty="0"/>
              <a:t>, Lidlem, </a:t>
            </a:r>
            <a:r>
              <a:rPr lang="pl-PL" dirty="0" err="1"/>
              <a:t>Rewe</a:t>
            </a:r>
            <a:r>
              <a:rPr lang="pl-PL" dirty="0"/>
              <a:t> lub </a:t>
            </a:r>
            <a:r>
              <a:rPr lang="pl-PL" dirty="0" err="1"/>
              <a:t>Aldi</a:t>
            </a:r>
            <a:r>
              <a:rPr lang="pl-PL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057912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Dziękujemy za uwagę!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To była nasza próba przybliżenia </a:t>
            </a:r>
            <a:r>
              <a:rPr lang="pl-PL" dirty="0" smtClean="0"/>
              <a:t>kultury </a:t>
            </a:r>
            <a:r>
              <a:rPr lang="pl-PL" dirty="0" smtClean="0"/>
              <a:t>i języka </a:t>
            </a:r>
            <a:r>
              <a:rPr lang="pl-PL" dirty="0" smtClean="0"/>
              <a:t>krajów, </a:t>
            </a:r>
            <a:r>
              <a:rPr lang="pl-PL" dirty="0" smtClean="0"/>
              <a:t>do których wybieramy się z wizytą.</a:t>
            </a:r>
          </a:p>
          <a:p>
            <a:r>
              <a:rPr lang="pl-PL" dirty="0" smtClean="0"/>
              <a:t>Mamy nadzieję, że po tej prezentacji będzie nam </a:t>
            </a:r>
            <a:r>
              <a:rPr lang="pl-PL" dirty="0" smtClean="0"/>
              <a:t>łatwiej. </a:t>
            </a:r>
            <a:r>
              <a:rPr lang="pl-PL" dirty="0"/>
              <a:t>Z</a:t>
            </a:r>
            <a:r>
              <a:rPr lang="pl-PL" dirty="0" smtClean="0"/>
              <a:t>namy </a:t>
            </a:r>
            <a:r>
              <a:rPr lang="pl-PL" dirty="0" smtClean="0"/>
              <a:t>pojęcia takie jak ksenofobia, </a:t>
            </a:r>
            <a:r>
              <a:rPr lang="pl-PL" dirty="0" smtClean="0"/>
              <a:t>wiemy, </a:t>
            </a:r>
            <a:r>
              <a:rPr lang="pl-PL" dirty="0" smtClean="0"/>
              <a:t>że trzeba z nią walczyć. </a:t>
            </a:r>
          </a:p>
          <a:p>
            <a:r>
              <a:rPr lang="pl-PL" dirty="0" smtClean="0"/>
              <a:t>A </a:t>
            </a:r>
            <a:r>
              <a:rPr lang="pl-PL" dirty="0" smtClean="0"/>
              <a:t>Ty</a:t>
            </a:r>
            <a:r>
              <a:rPr lang="pl-PL" dirty="0" smtClean="0"/>
              <a:t>? Co o tym wszystkim </a:t>
            </a:r>
            <a:r>
              <a:rPr lang="pl-PL" dirty="0" smtClean="0"/>
              <a:t>sądzisz?</a:t>
            </a:r>
          </a:p>
          <a:p>
            <a:endParaRPr lang="pl-PL" b="1" dirty="0"/>
          </a:p>
          <a:p>
            <a:pPr marL="0" indent="0" algn="ctr">
              <a:buNone/>
            </a:pPr>
            <a:r>
              <a:rPr lang="pl-PL" b="1" smtClean="0"/>
              <a:t>Autorzy</a:t>
            </a:r>
            <a:r>
              <a:rPr lang="pl-PL" b="1" smtClean="0"/>
              <a:t>: </a:t>
            </a:r>
            <a:r>
              <a:rPr lang="pl-PL" b="1" smtClean="0"/>
              <a:t>uczniowie </a:t>
            </a:r>
            <a:r>
              <a:rPr lang="pl-PL" b="1" dirty="0" smtClean="0"/>
              <a:t>klasy 1B </a:t>
            </a:r>
            <a:endParaRPr lang="pl-PL" b="1" dirty="0" smtClean="0"/>
          </a:p>
          <a:p>
            <a:pPr marL="0" indent="0" algn="ctr">
              <a:buNone/>
            </a:pPr>
            <a:r>
              <a:rPr lang="pl-PL" b="1" dirty="0" smtClean="0"/>
              <a:t>Gimnazjum </a:t>
            </a:r>
            <a:r>
              <a:rPr lang="pl-PL" b="1" dirty="0" smtClean="0"/>
              <a:t>Gminnego </a:t>
            </a:r>
            <a:r>
              <a:rPr lang="pl-PL" b="1" dirty="0" smtClean="0"/>
              <a:t>nr 1 w </a:t>
            </a:r>
            <a:r>
              <a:rPr lang="pl-PL" b="1" dirty="0" smtClean="0"/>
              <a:t>Rajsku 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851994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Lęk </a:t>
            </a:r>
            <a:r>
              <a:rPr lang="pl-PL" smtClean="0"/>
              <a:t>przed odmiennością</a:t>
            </a:r>
            <a:endParaRPr lang="pl-PL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2005806"/>
            <a:ext cx="5181600" cy="3714750"/>
          </a:xfrm>
        </p:spPr>
      </p:pic>
    </p:spTree>
    <p:extLst>
      <p:ext uri="{BB962C8B-B14F-4D97-AF65-F5344CB8AC3E}">
        <p14:creationId xmlns:p14="http://schemas.microsoft.com/office/powerpoint/2010/main" val="3706185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Jak walczyć z ksenofobią?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dirty="0" smtClean="0"/>
              <a:t>Można poznać język, kulturę i ludzi danego kraju.</a:t>
            </a:r>
            <a:endParaRPr lang="pl-PL" dirty="0"/>
          </a:p>
        </p:txBody>
      </p:sp>
      <p:pic>
        <p:nvPicPr>
          <p:cNvPr id="2050" name="Picture 2" descr="C:\Users\T\Desktop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7" y="4149080"/>
            <a:ext cx="2664297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843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….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3074" name="Picture 2" descr="C:\Users\T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628800"/>
            <a:ext cx="6912768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043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Portugalia</a:t>
            </a:r>
            <a:endParaRPr lang="pl-PL" dirty="0"/>
          </a:p>
        </p:txBody>
      </p:sp>
      <p:pic>
        <p:nvPicPr>
          <p:cNvPr id="1026" name="Picture 2" descr="C:\Users\T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564904"/>
            <a:ext cx="3037879" cy="2169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50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Pocałunek w oba policzki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b="1" dirty="0"/>
              <a:t>Etykieta i zwyczaje.</a:t>
            </a:r>
            <a:r>
              <a:rPr lang="pl-PL" dirty="0"/>
              <a:t> Szok kulturowy następuje już przy pierwszym poznaniu nowych Portugalczyków. O ile nie jest to sytuacja stricte profesjonalna, Portugalczycy ZAWSZE witają  się pocałunkami w oba </a:t>
            </a:r>
            <a:r>
              <a:rPr lang="pl-PL" dirty="0" smtClean="0"/>
              <a:t>policzki.</a:t>
            </a:r>
            <a:endParaRPr lang="pl-PL" dirty="0"/>
          </a:p>
          <a:p>
            <a:r>
              <a:rPr lang="pl-PL" dirty="0"/>
              <a:t>Mężczyźni mają w zwyczaju </a:t>
            </a:r>
            <a:r>
              <a:rPr lang="pl-PL" dirty="0" smtClean="0"/>
              <a:t>„komplementować” </a:t>
            </a:r>
            <a:r>
              <a:rPr lang="pl-PL" dirty="0"/>
              <a:t>kobiety – wzdychając, krzycząc, trąbiąc, gwiżdżąc czy migając światłami samochodów.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7519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Minisłowniczek</a:t>
            </a:r>
            <a:r>
              <a:rPr lang="pl-PL" dirty="0" smtClean="0"/>
              <a:t> polsko-portugalski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przydatne słowa:</a:t>
            </a:r>
            <a:br>
              <a:rPr lang="pl-PL" dirty="0"/>
            </a:br>
            <a:r>
              <a:rPr lang="pl-PL" dirty="0"/>
              <a:t>tak - sim [si] </a:t>
            </a:r>
            <a:br>
              <a:rPr lang="pl-PL" dirty="0"/>
            </a:br>
            <a:r>
              <a:rPr lang="pl-PL" dirty="0"/>
              <a:t>nie - </a:t>
            </a:r>
            <a:r>
              <a:rPr lang="pl-PL" dirty="0" err="1"/>
              <a:t>nao</a:t>
            </a:r>
            <a:r>
              <a:rPr lang="pl-PL" dirty="0"/>
              <a:t> [</a:t>
            </a:r>
            <a:r>
              <a:rPr lang="pl-PL" dirty="0" err="1"/>
              <a:t>nau</a:t>
            </a:r>
            <a:r>
              <a:rPr lang="pl-PL" dirty="0"/>
              <a:t>] </a:t>
            </a:r>
            <a:br>
              <a:rPr lang="pl-PL" dirty="0"/>
            </a:br>
            <a:r>
              <a:rPr lang="pl-PL" dirty="0"/>
              <a:t>poczta - </a:t>
            </a:r>
            <a:r>
              <a:rPr lang="pl-PL" dirty="0" err="1"/>
              <a:t>correio</a:t>
            </a:r>
            <a:r>
              <a:rPr lang="pl-PL" dirty="0"/>
              <a:t> [</a:t>
            </a:r>
            <a:r>
              <a:rPr lang="pl-PL" dirty="0" err="1"/>
              <a:t>kurreiu</a:t>
            </a:r>
            <a:r>
              <a:rPr lang="pl-PL" dirty="0"/>
              <a:t>] </a:t>
            </a:r>
            <a:br>
              <a:rPr lang="pl-PL" dirty="0"/>
            </a:br>
            <a:r>
              <a:rPr lang="pl-PL" dirty="0"/>
              <a:t>sklep - </a:t>
            </a:r>
            <a:r>
              <a:rPr lang="pl-PL" dirty="0" err="1"/>
              <a:t>loja</a:t>
            </a:r>
            <a:r>
              <a:rPr lang="pl-PL" dirty="0"/>
              <a:t> [loża] </a:t>
            </a:r>
            <a:br>
              <a:rPr lang="pl-PL" dirty="0"/>
            </a:br>
            <a:r>
              <a:rPr lang="pl-PL" dirty="0"/>
              <a:t>piwo - </a:t>
            </a:r>
            <a:r>
              <a:rPr lang="pl-PL" dirty="0" err="1"/>
              <a:t>cerveja</a:t>
            </a:r>
            <a:r>
              <a:rPr lang="pl-PL" dirty="0"/>
              <a:t> [</a:t>
            </a:r>
            <a:r>
              <a:rPr lang="pl-PL" dirty="0" err="1"/>
              <a:t>syrweża</a:t>
            </a:r>
            <a:r>
              <a:rPr lang="pl-PL" dirty="0"/>
              <a:t>] </a:t>
            </a:r>
            <a:br>
              <a:rPr lang="pl-PL" dirty="0"/>
            </a:br>
            <a:r>
              <a:rPr lang="pl-PL" dirty="0"/>
              <a:t>bank - </a:t>
            </a:r>
            <a:r>
              <a:rPr lang="pl-PL" dirty="0" err="1"/>
              <a:t>banco</a:t>
            </a:r>
            <a:r>
              <a:rPr lang="pl-PL" dirty="0"/>
              <a:t> [banku] </a:t>
            </a:r>
            <a:br>
              <a:rPr lang="pl-PL" dirty="0"/>
            </a:br>
            <a:r>
              <a:rPr lang="pl-PL" dirty="0"/>
              <a:t>kantor - </a:t>
            </a:r>
            <a:r>
              <a:rPr lang="pl-PL" dirty="0" err="1"/>
              <a:t>cmbio</a:t>
            </a:r>
            <a:r>
              <a:rPr lang="pl-PL" dirty="0"/>
              <a:t> [</a:t>
            </a:r>
            <a:r>
              <a:rPr lang="pl-PL" dirty="0" err="1"/>
              <a:t>kambiu</a:t>
            </a:r>
            <a:r>
              <a:rPr lang="pl-PL" dirty="0"/>
              <a:t>] </a:t>
            </a:r>
            <a:br>
              <a:rPr lang="pl-PL" dirty="0"/>
            </a:br>
            <a:r>
              <a:rPr lang="pl-PL" dirty="0"/>
              <a:t>liczby: </a:t>
            </a:r>
            <a:br>
              <a:rPr lang="pl-PL" dirty="0"/>
            </a:br>
            <a:r>
              <a:rPr lang="pl-PL" dirty="0"/>
              <a:t>jeden - </a:t>
            </a:r>
            <a:r>
              <a:rPr lang="pl-PL" dirty="0" err="1"/>
              <a:t>um</a:t>
            </a:r>
            <a:r>
              <a:rPr lang="pl-PL" dirty="0"/>
              <a:t> [</a:t>
            </a:r>
            <a:r>
              <a:rPr lang="pl-PL" dirty="0" err="1"/>
              <a:t>um</a:t>
            </a:r>
            <a:r>
              <a:rPr lang="pl-PL" dirty="0"/>
              <a:t>] dwa - </a:t>
            </a:r>
            <a:r>
              <a:rPr lang="pl-PL" dirty="0" err="1"/>
              <a:t>dois</a:t>
            </a:r>
            <a:r>
              <a:rPr lang="pl-PL" dirty="0"/>
              <a:t> [doisz] trzy - </a:t>
            </a:r>
            <a:r>
              <a:rPr lang="pl-PL" dirty="0" err="1"/>
              <a:t>tręs</a:t>
            </a:r>
            <a:r>
              <a:rPr lang="pl-PL" dirty="0"/>
              <a:t> [</a:t>
            </a:r>
            <a:r>
              <a:rPr lang="pl-PL" dirty="0" err="1"/>
              <a:t>tresz</a:t>
            </a:r>
            <a:r>
              <a:rPr lang="pl-PL" dirty="0"/>
              <a:t>] cztery - </a:t>
            </a:r>
            <a:r>
              <a:rPr lang="pl-PL" dirty="0" err="1"/>
              <a:t>quatro</a:t>
            </a:r>
            <a:r>
              <a:rPr lang="pl-PL" dirty="0"/>
              <a:t> [</a:t>
            </a:r>
            <a:r>
              <a:rPr lang="pl-PL" dirty="0" err="1"/>
              <a:t>kłatru</a:t>
            </a:r>
            <a:r>
              <a:rPr lang="pl-PL" dirty="0"/>
              <a:t>] pięć - </a:t>
            </a:r>
            <a:r>
              <a:rPr lang="pl-PL" dirty="0" err="1"/>
              <a:t>cinco</a:t>
            </a:r>
            <a:r>
              <a:rPr lang="pl-PL" dirty="0"/>
              <a:t> [</a:t>
            </a:r>
            <a:r>
              <a:rPr lang="pl-PL" dirty="0" err="1"/>
              <a:t>sinku</a:t>
            </a:r>
            <a:r>
              <a:rPr lang="pl-PL" dirty="0"/>
              <a:t>] sześć - </a:t>
            </a:r>
            <a:r>
              <a:rPr lang="pl-PL" dirty="0" err="1"/>
              <a:t>seis</a:t>
            </a:r>
            <a:r>
              <a:rPr lang="pl-PL" dirty="0"/>
              <a:t> [sejsz] siedem - </a:t>
            </a:r>
            <a:r>
              <a:rPr lang="pl-PL" dirty="0" err="1"/>
              <a:t>sete</a:t>
            </a:r>
            <a:r>
              <a:rPr lang="pl-PL" dirty="0"/>
              <a:t> [sety] osiem - </a:t>
            </a:r>
            <a:r>
              <a:rPr lang="pl-PL" dirty="0" err="1"/>
              <a:t>oito</a:t>
            </a:r>
            <a:r>
              <a:rPr lang="pl-PL" dirty="0"/>
              <a:t> [</a:t>
            </a:r>
            <a:r>
              <a:rPr lang="pl-PL" dirty="0" err="1"/>
              <a:t>ojtu</a:t>
            </a:r>
            <a:r>
              <a:rPr lang="pl-PL" dirty="0"/>
              <a:t>] dziewięć - </a:t>
            </a:r>
            <a:r>
              <a:rPr lang="pl-PL" dirty="0" err="1"/>
              <a:t>nove</a:t>
            </a:r>
            <a:r>
              <a:rPr lang="pl-PL" dirty="0"/>
              <a:t> [</a:t>
            </a:r>
            <a:r>
              <a:rPr lang="pl-PL" dirty="0" err="1"/>
              <a:t>novy</a:t>
            </a:r>
            <a:r>
              <a:rPr lang="pl-PL" dirty="0"/>
              <a:t>] dziesięć - </a:t>
            </a:r>
            <a:r>
              <a:rPr lang="pl-PL" dirty="0" err="1"/>
              <a:t>dez</a:t>
            </a:r>
            <a:r>
              <a:rPr lang="pl-PL" dirty="0"/>
              <a:t> [</a:t>
            </a:r>
            <a:r>
              <a:rPr lang="pl-PL" dirty="0" err="1"/>
              <a:t>deż</a:t>
            </a:r>
            <a:r>
              <a:rPr lang="pl-PL" dirty="0"/>
              <a:t>] sto - </a:t>
            </a:r>
            <a:r>
              <a:rPr lang="pl-PL" dirty="0" err="1"/>
              <a:t>cem</a:t>
            </a:r>
            <a:r>
              <a:rPr lang="pl-PL" dirty="0"/>
              <a:t> [</a:t>
            </a:r>
            <a:r>
              <a:rPr lang="pl-PL" dirty="0" err="1"/>
              <a:t>sej</a:t>
            </a:r>
            <a:r>
              <a:rPr lang="pl-PL" dirty="0"/>
              <a:t>] tysiąc - mil [mil] </a:t>
            </a:r>
            <a:br>
              <a:rPr lang="pl-PL" dirty="0"/>
            </a:br>
            <a:r>
              <a:rPr lang="pl-PL" dirty="0"/>
              <a:t>wyrażenia: </a:t>
            </a:r>
            <a:br>
              <a:rPr lang="pl-PL" dirty="0"/>
            </a:br>
            <a:r>
              <a:rPr lang="pl-PL" dirty="0" smtClean="0"/>
              <a:t>dziękuję </a:t>
            </a:r>
            <a:r>
              <a:rPr lang="pl-PL" dirty="0"/>
              <a:t>- </a:t>
            </a:r>
            <a:r>
              <a:rPr lang="pl-PL" dirty="0" err="1"/>
              <a:t>obrigado</a:t>
            </a:r>
            <a:r>
              <a:rPr lang="pl-PL" dirty="0"/>
              <a:t>(m)/</a:t>
            </a:r>
            <a:r>
              <a:rPr lang="pl-PL" dirty="0" err="1"/>
              <a:t>obrigada</a:t>
            </a:r>
            <a:r>
              <a:rPr lang="pl-PL" dirty="0"/>
              <a:t>(k) - w zależności od płci mówiącego [</a:t>
            </a:r>
            <a:r>
              <a:rPr lang="pl-PL" dirty="0" err="1"/>
              <a:t>obrigadu</a:t>
            </a:r>
            <a:r>
              <a:rPr lang="pl-PL" dirty="0"/>
              <a:t>/</a:t>
            </a:r>
            <a:r>
              <a:rPr lang="pl-PL" dirty="0" err="1"/>
              <a:t>obrigada</a:t>
            </a:r>
            <a:r>
              <a:rPr lang="pl-PL" dirty="0"/>
              <a:t>] </a:t>
            </a:r>
          </a:p>
        </p:txBody>
      </p:sp>
    </p:spTree>
    <p:extLst>
      <p:ext uri="{BB962C8B-B14F-4D97-AF65-F5344CB8AC3E}">
        <p14:creationId xmlns:p14="http://schemas.microsoft.com/office/powerpoint/2010/main" val="261318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Resepito</a:t>
            </a:r>
            <a:r>
              <a:rPr lang="pl-PL" dirty="0" smtClean="0"/>
              <a:t>!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Niezwykle ważnym słowem jest w Portugalii „</a:t>
            </a:r>
            <a:r>
              <a:rPr lang="pl-PL" dirty="0" err="1"/>
              <a:t>respeito</a:t>
            </a:r>
            <a:r>
              <a:rPr lang="pl-PL" dirty="0"/>
              <a:t>” – szacunek. W hierarchicznym społeczeństwie portugalskim istnieje wyraźny podział na klasy społeczne, a jednocześnie Portugalczycy mają głębokie poczucie równości – wszyscy oczekują od innych szacunku. Sposobem jego okazywania jest używanie oficjalnych tytułów, zwłaszcza w kontaktach z policją, urzędnikami i innymi przedstawicielami władzy oraz używanie zwrotów grzecznościowych (co jest wyraźną różnicą w porównaniu z Hiszpanami</a:t>
            </a:r>
            <a:r>
              <a:rPr lang="pl-PL" dirty="0" smtClean="0"/>
              <a:t>!).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198391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912</Words>
  <Application>Microsoft Office PowerPoint</Application>
  <PresentationFormat>Pokaz na ekranie (4:3)</PresentationFormat>
  <Paragraphs>78</Paragraphs>
  <Slides>28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28</vt:i4>
      </vt:variant>
    </vt:vector>
  </HeadingPairs>
  <TitlesOfParts>
    <vt:vector size="31" baseType="lpstr">
      <vt:lpstr>Arial</vt:lpstr>
      <vt:lpstr>Calibri</vt:lpstr>
      <vt:lpstr>Motyw pakietu Office</vt:lpstr>
      <vt:lpstr>Poradnik antyksenofobiczny</vt:lpstr>
      <vt:lpstr>Ksenofobia - definicja: </vt:lpstr>
      <vt:lpstr>Lęk przed odmiennością</vt:lpstr>
      <vt:lpstr>Jak walczyć z ksenofobią?</vt:lpstr>
      <vt:lpstr>….</vt:lpstr>
      <vt:lpstr>Portugalia</vt:lpstr>
      <vt:lpstr>Pocałunek w oba policzki</vt:lpstr>
      <vt:lpstr>Minisłowniczek polsko-portugalski</vt:lpstr>
      <vt:lpstr>Resepito!</vt:lpstr>
      <vt:lpstr>How are you? Ola, tudo bem?</vt:lpstr>
      <vt:lpstr>Beijinhos!</vt:lpstr>
      <vt:lpstr>Warto wiedzieć</vt:lpstr>
      <vt:lpstr>Imieniny?</vt:lpstr>
      <vt:lpstr>Czerwone róże…</vt:lpstr>
      <vt:lpstr>A to ciekawe!</vt:lpstr>
      <vt:lpstr>SZWECJA</vt:lpstr>
      <vt:lpstr>Minisłowniczek polsko-szwedzki</vt:lpstr>
      <vt:lpstr>Powitanie lata i śledzie</vt:lpstr>
      <vt:lpstr>Święto wiosny</vt:lpstr>
      <vt:lpstr>ŚWIĘTO RAKA</vt:lpstr>
      <vt:lpstr>Niemcy</vt:lpstr>
      <vt:lpstr>Zwyczaje żywieniowe w Niemczech</vt:lpstr>
      <vt:lpstr>Ziemniaki, mięso, ryby i… precle.</vt:lpstr>
      <vt:lpstr>Jedzenie w Bawarii</vt:lpstr>
      <vt:lpstr>Minisłowniczek polsko-niemiecki</vt:lpstr>
      <vt:lpstr>W Niemczech jest czysto</vt:lpstr>
      <vt:lpstr>Sklepy w niedzielę zamknięte!</vt:lpstr>
      <vt:lpstr>Dziękujemy za uwagę!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SZWECJA</dc:title>
  <dc:creator>T</dc:creator>
  <cp:lastModifiedBy>User</cp:lastModifiedBy>
  <cp:revision>27</cp:revision>
  <dcterms:created xsi:type="dcterms:W3CDTF">2016-04-02T17:02:25Z</dcterms:created>
  <dcterms:modified xsi:type="dcterms:W3CDTF">2016-04-25T16:09:52Z</dcterms:modified>
</cp:coreProperties>
</file>