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5" d="100"/>
          <a:sy n="35" d="100"/>
        </p:scale>
        <p:origin x="7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 tytułowy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Tekst tytułowy</a:t>
            </a:r>
          </a:p>
        </p:txBody>
      </p:sp>
      <p:sp>
        <p:nvSpPr>
          <p:cNvPr id="12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anek Jabłonka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200" i="1"/>
            </a:lvl1pPr>
          </a:lstStyle>
          <a:p>
            <a:r>
              <a:t>–Janek Jabłonka</a:t>
            </a:r>
          </a:p>
        </p:txBody>
      </p:sp>
      <p:sp>
        <p:nvSpPr>
          <p:cNvPr id="94" name="„Wpisz tu cytat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„Wpisz tu cytat.” </a:t>
            </a:r>
          </a:p>
        </p:txBody>
      </p:sp>
      <p:sp>
        <p:nvSpPr>
          <p:cNvPr id="9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zeka płynąca przez tropikalny las"/>
          <p:cNvSpPr>
            <a:spLocks noGrp="1"/>
          </p:cNvSpPr>
          <p:nvPr>
            <p:ph type="pic" idx="21"/>
          </p:nvPr>
        </p:nvSpPr>
        <p:spPr>
          <a:xfrm>
            <a:off x="0" y="-2290234"/>
            <a:ext cx="24384000" cy="1829646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poziom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zeka płynąca przez tropikalny las"/>
          <p:cNvSpPr>
            <a:spLocks noGrp="1"/>
          </p:cNvSpPr>
          <p:nvPr>
            <p:ph type="pic" idx="21"/>
          </p:nvPr>
        </p:nvSpPr>
        <p:spPr>
          <a:xfrm>
            <a:off x="3125968" y="-1762099"/>
            <a:ext cx="18135601" cy="136079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kst tytułowy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22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2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(na środk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kst tytułowy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3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pionow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Zbliżenie pomarańczowego kwiatu otoczonego dużymi tropikalnymi liśćmi"/>
          <p:cNvSpPr>
            <a:spLocks noGrp="1"/>
          </p:cNvSpPr>
          <p:nvPr>
            <p:ph type="pic" idx="21"/>
          </p:nvPr>
        </p:nvSpPr>
        <p:spPr>
          <a:xfrm>
            <a:off x="5803900" y="952500"/>
            <a:ext cx="17236029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kst tytułowy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Tekst tytułowy</a:t>
            </a:r>
          </a:p>
        </p:txBody>
      </p:sp>
      <p:sp>
        <p:nvSpPr>
          <p:cNvPr id="40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(na górz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49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57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58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 ze zdjęc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Zbliżenie siedzącej na liściu rzekotki drzewnej z czerwonymi oczami"/>
          <p:cNvSpPr>
            <a:spLocks noGrp="1"/>
          </p:cNvSpPr>
          <p:nvPr>
            <p:ph type="pic" sz="half" idx="21"/>
          </p:nvPr>
        </p:nvSpPr>
        <p:spPr>
          <a:xfrm>
            <a:off x="87503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67" name="Treść - poziom 1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buClrTx/>
              <a:defRPr sz="3800"/>
            </a:lvl1pPr>
            <a:lvl2pPr marL="1117600" indent="-558800">
              <a:spcBef>
                <a:spcPts val="4500"/>
              </a:spcBef>
              <a:buClrTx/>
              <a:defRPr sz="3800"/>
            </a:lvl2pPr>
            <a:lvl3pPr marL="1676400" indent="-558800">
              <a:spcBef>
                <a:spcPts val="4500"/>
              </a:spcBef>
              <a:buClrTx/>
              <a:defRPr sz="3800"/>
            </a:lvl3pPr>
            <a:lvl4pPr marL="2235200" indent="-558800">
              <a:spcBef>
                <a:spcPts val="4500"/>
              </a:spcBef>
              <a:buClrTx/>
              <a:defRPr sz="3800"/>
            </a:lvl4pPr>
            <a:lvl5pPr marL="2794000" indent="-558800">
              <a:spcBef>
                <a:spcPts val="4500"/>
              </a:spcBef>
              <a:buClrTx/>
              <a:defRPr sz="38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8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76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3 sztu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Zbliżenie pomarańczowego kwiatu otoczonego dużymi tropikalnymi liśćmi"/>
          <p:cNvSpPr>
            <a:spLocks noGrp="1"/>
          </p:cNvSpPr>
          <p:nvPr>
            <p:ph type="pic" sz="quarter" idx="21"/>
          </p:nvPr>
        </p:nvSpPr>
        <p:spPr>
          <a:xfrm>
            <a:off x="15292127" y="6870700"/>
            <a:ext cx="8341246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Zbliżenie siedzącej na liściu rzekotki drzewnej z czerwonymi oczami"/>
          <p:cNvSpPr>
            <a:spLocks noGrp="1"/>
          </p:cNvSpPr>
          <p:nvPr>
            <p:ph type="pic" sz="quarter" idx="22"/>
          </p:nvPr>
        </p:nvSpPr>
        <p:spPr>
          <a:xfrm>
            <a:off x="14859000" y="952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Rzeka płynąca przez tropikalny las"/>
          <p:cNvSpPr>
            <a:spLocks noGrp="1"/>
          </p:cNvSpPr>
          <p:nvPr>
            <p:ph type="pic" idx="23"/>
          </p:nvPr>
        </p:nvSpPr>
        <p:spPr>
          <a:xfrm>
            <a:off x="651237" y="952500"/>
            <a:ext cx="15283726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 tytułowy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Tekst tytułowy</a:t>
            </a:r>
          </a:p>
        </p:txBody>
      </p:sp>
      <p:sp>
        <p:nvSpPr>
          <p:cNvPr id="3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4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7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2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Boliwia jest jednym…"/>
          <p:cNvSpPr txBox="1">
            <a:spLocks noGrp="1"/>
          </p:cNvSpPr>
          <p:nvPr>
            <p:ph type="ctrTitle"/>
          </p:nvPr>
        </p:nvSpPr>
        <p:spPr>
          <a:xfrm>
            <a:off x="1549056" y="2654834"/>
            <a:ext cx="20828001" cy="4648201"/>
          </a:xfrm>
          <a:prstGeom prst="rect">
            <a:avLst/>
          </a:prstGeom>
        </p:spPr>
        <p:txBody>
          <a:bodyPr/>
          <a:lstStyle/>
          <a:p>
            <a:pPr defTabSz="726440">
              <a:defRPr sz="9856"/>
            </a:pPr>
            <a:r>
              <a:t>Boliwia jest jednym </a:t>
            </a:r>
          </a:p>
          <a:p>
            <a:pPr defTabSz="726440">
              <a:defRPr sz="9856"/>
            </a:pPr>
            <a:r>
              <a:t>z najbiedniejszych krajów </a:t>
            </a:r>
          </a:p>
          <a:p>
            <a:pPr defTabSz="726440">
              <a:defRPr sz="9856"/>
            </a:pPr>
            <a:r>
              <a:t>Ameryki Łacińskiej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G_0021.jpeg" descr="IMG_0021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G_0032.jpeg" descr="IMG_0032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3081" b="1260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G_0053.jpeg" descr="IMG_0053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1221"/>
          <a:stretch>
            <a:fillRect/>
          </a:stretch>
        </p:blipFill>
        <p:spPr>
          <a:xfrm>
            <a:off x="15760700" y="6870700"/>
            <a:ext cx="7404100" cy="5549900"/>
          </a:xfrm>
          <a:prstGeom prst="rect">
            <a:avLst/>
          </a:prstGeom>
        </p:spPr>
      </p:pic>
      <p:pic>
        <p:nvPicPr>
          <p:cNvPr id="148" name="IMG_0025.jpeg" descr="IMG_0025.jpeg"/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l="2604" r="2604"/>
          <a:stretch>
            <a:fillRect/>
          </a:stretch>
        </p:blipFill>
        <p:spPr>
          <a:xfrm>
            <a:off x="15760699" y="952500"/>
            <a:ext cx="7404101" cy="5549900"/>
          </a:xfrm>
          <a:prstGeom prst="rect">
            <a:avLst/>
          </a:prstGeom>
        </p:spPr>
      </p:pic>
      <p:pic>
        <p:nvPicPr>
          <p:cNvPr id="149" name="IMG_0037.jpeg" descr="IMG_0037.jpeg"/>
          <p:cNvPicPr>
            <a:picLocks noGrp="1" noChangeAspect="1"/>
          </p:cNvPicPr>
          <p:nvPr>
            <p:ph type="pic" idx="23"/>
          </p:nvPr>
        </p:nvPicPr>
        <p:blipFill>
          <a:blip r:embed="rId4"/>
          <a:srcRect l="17745"/>
          <a:stretch>
            <a:fillRect/>
          </a:stretch>
        </p:blipFill>
        <p:spPr>
          <a:xfrm>
            <a:off x="1206500" y="952500"/>
            <a:ext cx="14173200" cy="11468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G_0028.jpeg" descr="IMG_0028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12912" b="1291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G_0059.jpeg" descr="IMG_0059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b="15865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G_0016.png" descr="IMG_0016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2645" r="12645"/>
          <a:stretch>
            <a:fillRect/>
          </a:stretch>
        </p:blipFill>
        <p:spPr>
          <a:xfrm>
            <a:off x="15760699" y="6870700"/>
            <a:ext cx="7404101" cy="5549900"/>
          </a:xfrm>
          <a:prstGeom prst="rect">
            <a:avLst/>
          </a:prstGeom>
        </p:spPr>
      </p:pic>
      <p:pic>
        <p:nvPicPr>
          <p:cNvPr id="156" name="IMG_0010.jpeg" descr="IMG_0010.jpeg"/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l="8299" r="18188"/>
          <a:stretch>
            <a:fillRect/>
          </a:stretch>
        </p:blipFill>
        <p:spPr>
          <a:xfrm>
            <a:off x="15760699" y="952500"/>
            <a:ext cx="7404101" cy="5549900"/>
          </a:xfrm>
          <a:prstGeom prst="rect">
            <a:avLst/>
          </a:prstGeom>
        </p:spPr>
      </p:pic>
      <p:pic>
        <p:nvPicPr>
          <p:cNvPr id="157" name="IMG_0026.jpeg" descr="IMG_0026.jpeg"/>
          <p:cNvPicPr>
            <a:picLocks noGrp="1" noChangeAspect="1"/>
          </p:cNvPicPr>
          <p:nvPr>
            <p:ph type="pic" idx="23"/>
          </p:nvPr>
        </p:nvPicPr>
        <p:blipFill>
          <a:blip r:embed="rId4"/>
          <a:srcRect l="8615" r="8615"/>
          <a:stretch>
            <a:fillRect/>
          </a:stretch>
        </p:blipFill>
        <p:spPr>
          <a:xfrm>
            <a:off x="1206500" y="952500"/>
            <a:ext cx="14173200" cy="11468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rudna sytuacja materialna kraju dotyka przede wszystkim dzieci"/>
          <p:cNvSpPr txBox="1">
            <a:spLocks noGrp="1"/>
          </p:cNvSpPr>
          <p:nvPr>
            <p:ph type="ctrTitle"/>
          </p:nvPr>
        </p:nvSpPr>
        <p:spPr>
          <a:xfrm>
            <a:off x="1778000" y="416276"/>
            <a:ext cx="20828000" cy="4648201"/>
          </a:xfrm>
          <a:prstGeom prst="rect">
            <a:avLst/>
          </a:prstGeom>
        </p:spPr>
        <p:txBody>
          <a:bodyPr/>
          <a:lstStyle>
            <a:lvl1pPr defTabSz="800735">
              <a:defRPr sz="10864"/>
            </a:lvl1pPr>
          </a:lstStyle>
          <a:p>
            <a:r>
              <a:t>Trudna sytuacja materialna kraju dotyka przede wszystkim dzieci</a:t>
            </a:r>
          </a:p>
        </p:txBody>
      </p:sp>
      <p:sp>
        <p:nvSpPr>
          <p:cNvPr id="160" name="Ubóstwo określa ich słabą jakość życia: trudny dostęp do wody pitnej,  do edukacji, przemoc domowa, alkoholizm, słaba opieka medyczna, niedożywienie, polityka kraju nie sprzyjająca obronie praw dziecka."/>
          <p:cNvSpPr txBox="1">
            <a:spLocks noGrp="1"/>
          </p:cNvSpPr>
          <p:nvPr>
            <p:ph type="subTitle" sz="quarter" idx="1"/>
          </p:nvPr>
        </p:nvSpPr>
        <p:spPr>
          <a:xfrm>
            <a:off x="1498180" y="6832237"/>
            <a:ext cx="20538394" cy="2872803"/>
          </a:xfrm>
          <a:prstGeom prst="rect">
            <a:avLst/>
          </a:prstGeom>
        </p:spPr>
        <p:txBody>
          <a:bodyPr/>
          <a:lstStyle>
            <a:lvl1pPr defTabSz="775969">
              <a:defRPr sz="5076"/>
            </a:lvl1pPr>
          </a:lstStyle>
          <a:p>
            <a:r>
              <a:t>Ubóstwo określa ich słabą jakość życia: trudny dostęp do wody pitnej,  do edukacji, przemoc domowa, alkoholizm, słaba opieka medyczna, niedożywienie, polityka kraju nie sprzyjająca obronie praw dziecka.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G_0050.png" descr="IMG_0050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22" r="22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G_0035.jpeg" descr="IMG_0035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b="24888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G_0036.jpeg" descr="IMG_0036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35390" r="8188"/>
          <a:stretch>
            <a:fillRect/>
          </a:stretch>
        </p:blipFill>
        <p:spPr>
          <a:xfrm>
            <a:off x="15760699" y="6870700"/>
            <a:ext cx="7404101" cy="5549900"/>
          </a:xfrm>
          <a:prstGeom prst="rect">
            <a:avLst/>
          </a:prstGeom>
        </p:spPr>
      </p:pic>
      <p:pic>
        <p:nvPicPr>
          <p:cNvPr id="167" name="IMG_0054.jpeg" descr="IMG_0054.jpeg"/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l="25103"/>
          <a:stretch>
            <a:fillRect/>
          </a:stretch>
        </p:blipFill>
        <p:spPr>
          <a:xfrm>
            <a:off x="15760700" y="952500"/>
            <a:ext cx="7404100" cy="5549900"/>
          </a:xfrm>
          <a:prstGeom prst="rect">
            <a:avLst/>
          </a:prstGeom>
        </p:spPr>
      </p:pic>
      <p:pic>
        <p:nvPicPr>
          <p:cNvPr id="168" name="IMG_0038.jpeg" descr="IMG_0038.jpeg"/>
          <p:cNvPicPr>
            <a:picLocks noGrp="1" noChangeAspect="1"/>
          </p:cNvPicPr>
          <p:nvPr>
            <p:ph type="pic" idx="23"/>
          </p:nvPr>
        </p:nvPicPr>
        <p:blipFill>
          <a:blip r:embed="rId4"/>
          <a:srcRect l="22695" r="9892"/>
          <a:stretch>
            <a:fillRect/>
          </a:stretch>
        </p:blipFill>
        <p:spPr>
          <a:xfrm>
            <a:off x="1206500" y="952500"/>
            <a:ext cx="14173200" cy="11468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Dane statystyczne z 2021 roku ujawniają, iż w Boliwii…"/>
          <p:cNvSpPr txBox="1">
            <a:spLocks noGrp="1"/>
          </p:cNvSpPr>
          <p:nvPr>
            <p:ph type="title" idx="4294967295"/>
          </p:nvPr>
        </p:nvSpPr>
        <p:spPr>
          <a:xfrm>
            <a:off x="1129460" y="1449440"/>
            <a:ext cx="22125080" cy="6089006"/>
          </a:xfrm>
          <a:prstGeom prst="rect">
            <a:avLst/>
          </a:prstGeom>
        </p:spPr>
        <p:txBody>
          <a:bodyPr/>
          <a:lstStyle/>
          <a:p>
            <a:pPr defTabSz="709930">
              <a:defRPr sz="9632"/>
            </a:pPr>
            <a:r>
              <a:t>Dane statystyczne z 2021 roku ujawniają, iż w Boliwii </a:t>
            </a:r>
          </a:p>
          <a:p>
            <a:pPr defTabSz="709930">
              <a:defRPr sz="9632"/>
            </a:pPr>
            <a:r>
              <a:t>11,1 % ludzi żyje w skrajnym ubóstwie i 36,6 % w poważnym ubóstwie</a:t>
            </a:r>
          </a:p>
        </p:txBody>
      </p:sp>
      <p:sp>
        <p:nvSpPr>
          <p:cNvPr id="122" name="Szczególnie dotkliwie dotyka ludności wiejskiej, która migruje do miast tworząc slumsy na ich obrzeżach."/>
          <p:cNvSpPr txBox="1">
            <a:spLocks noGrp="1"/>
          </p:cNvSpPr>
          <p:nvPr>
            <p:ph type="body" sz="quarter" idx="4294967295"/>
          </p:nvPr>
        </p:nvSpPr>
        <p:spPr>
          <a:xfrm>
            <a:off x="2146986" y="9305634"/>
            <a:ext cx="20090028" cy="1970212"/>
          </a:xfrm>
          <a:prstGeom prst="rect">
            <a:avLst/>
          </a:prstGeom>
        </p:spPr>
        <p:txBody>
          <a:bodyPr/>
          <a:lstStyle/>
          <a:p>
            <a:r>
              <a:t>Szczególnie dotkliwie dotyka ludności wiejskiej, która migruje do miast tworząc slumsy na ich obrzeżach.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Śmiertelność dzieci poniżej 5 roku życia wynosi 31%"/>
          <p:cNvSpPr txBox="1">
            <a:spLocks noGrp="1"/>
          </p:cNvSpPr>
          <p:nvPr>
            <p:ph type="ctrTitle"/>
          </p:nvPr>
        </p:nvSpPr>
        <p:spPr>
          <a:xfrm>
            <a:off x="1956067" y="467152"/>
            <a:ext cx="20828001" cy="4648201"/>
          </a:xfrm>
          <a:prstGeom prst="rect">
            <a:avLst/>
          </a:prstGeom>
        </p:spPr>
        <p:txBody>
          <a:bodyPr/>
          <a:lstStyle/>
          <a:p>
            <a:r>
              <a:t>Śmiertelność dzieci poniżej 5 roku życia wynosi 31%</a:t>
            </a:r>
          </a:p>
        </p:txBody>
      </p:sp>
      <p:sp>
        <p:nvSpPr>
          <p:cNvPr id="171" name="Umierają przede wszystkim na skutek niedożywienia i HIV."/>
          <p:cNvSpPr txBox="1">
            <a:spLocks noGrp="1"/>
          </p:cNvSpPr>
          <p:nvPr>
            <p:ph type="subTitle" sz="half" idx="1"/>
          </p:nvPr>
        </p:nvSpPr>
        <p:spPr>
          <a:xfrm>
            <a:off x="1778000" y="7073900"/>
            <a:ext cx="20497304" cy="3342733"/>
          </a:xfrm>
          <a:prstGeom prst="rect">
            <a:avLst/>
          </a:prstGeom>
        </p:spPr>
        <p:txBody>
          <a:bodyPr/>
          <a:lstStyle/>
          <a:p>
            <a:r>
              <a:t>Umierają przede wszystkim na skutek niedożywienia i HIV.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G_0120.jpeg" descr="IMG_0120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12914" b="592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G_0121.jpeg" descr="IMG_0121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b="21999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G_0123.jpeg" descr="IMG_0123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b="1964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G_0041.jpeg" descr="IMG_0041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b="1541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G_0122.jpeg" descr="IMG_0122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b="4656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Nierówny start"/>
          <p:cNvSpPr txBox="1">
            <a:spLocks noGrp="1"/>
          </p:cNvSpPr>
          <p:nvPr>
            <p:ph type="ctrTitle"/>
          </p:nvPr>
        </p:nvSpPr>
        <p:spPr>
          <a:xfrm>
            <a:off x="1778000" y="2756586"/>
            <a:ext cx="20828000" cy="2002633"/>
          </a:xfrm>
          <a:prstGeom prst="rect">
            <a:avLst/>
          </a:prstGeom>
        </p:spPr>
        <p:txBody>
          <a:bodyPr/>
          <a:lstStyle/>
          <a:p>
            <a:r>
              <a:t>Nierówny start</a:t>
            </a:r>
          </a:p>
        </p:txBody>
      </p:sp>
      <p:sp>
        <p:nvSpPr>
          <p:cNvPr id="184" name="Pomimo licznych prób na równy dostęp do edukacji,  jej poziom oraz dostępność są bardzo ograniczone.…"/>
          <p:cNvSpPr txBox="1">
            <a:spLocks noGrp="1"/>
          </p:cNvSpPr>
          <p:nvPr>
            <p:ph type="subTitle" sz="half" idx="1"/>
          </p:nvPr>
        </p:nvSpPr>
        <p:spPr>
          <a:xfrm>
            <a:off x="1778000" y="5496734"/>
            <a:ext cx="20828000" cy="5772078"/>
          </a:xfrm>
          <a:prstGeom prst="rect">
            <a:avLst/>
          </a:prstGeom>
        </p:spPr>
        <p:txBody>
          <a:bodyPr/>
          <a:lstStyle/>
          <a:p>
            <a:r>
              <a:t>Pomimo licznych prób na równy dostęp do edukacji,  jej poziom oraz dostępność są bardzo ograniczone.</a:t>
            </a:r>
          </a:p>
          <a:p>
            <a:r>
              <a:t>Statystyczne dziecko tubylcze z obszarów wiejskich kończy dwie klasy szkoły podstawowej. Dla porównania dziecko z miasta średnio osiąga wykształcenie wyższe, przechodząc przez 14 różnych stopni edukacji.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G_0107.png" descr="IMG_0107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44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G_0105.jpeg" descr="IMG_0105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r="370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G_0100.jpeg" descr="IMG_0100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0005" r="1422"/>
          <a:stretch>
            <a:fillRect/>
          </a:stretch>
        </p:blipFill>
        <p:spPr>
          <a:xfrm>
            <a:off x="15760699" y="6870700"/>
            <a:ext cx="7404101" cy="5549900"/>
          </a:xfrm>
          <a:prstGeom prst="rect">
            <a:avLst/>
          </a:prstGeom>
        </p:spPr>
      </p:pic>
      <p:pic>
        <p:nvPicPr>
          <p:cNvPr id="191" name="IMG_0098.jpeg" descr="IMG_0098.jpeg"/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l="16015" r="8941"/>
          <a:stretch>
            <a:fillRect/>
          </a:stretch>
        </p:blipFill>
        <p:spPr>
          <a:xfrm>
            <a:off x="15760700" y="952500"/>
            <a:ext cx="7404101" cy="5549900"/>
          </a:xfrm>
          <a:prstGeom prst="rect">
            <a:avLst/>
          </a:prstGeom>
        </p:spPr>
      </p:pic>
      <p:pic>
        <p:nvPicPr>
          <p:cNvPr id="192" name="IMG_0099.jpeg" descr="IMG_0099.jpeg"/>
          <p:cNvPicPr>
            <a:picLocks noGrp="1" noChangeAspect="1"/>
          </p:cNvPicPr>
          <p:nvPr>
            <p:ph type="pic" idx="23"/>
          </p:nvPr>
        </p:nvPicPr>
        <p:blipFill>
          <a:blip r:embed="rId4"/>
          <a:srcRect l="3395"/>
          <a:stretch>
            <a:fillRect/>
          </a:stretch>
        </p:blipFill>
        <p:spPr>
          <a:xfrm>
            <a:off x="1206500" y="952500"/>
            <a:ext cx="14173200" cy="11468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G_0129.jpeg" descr="IMG_0129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7310" b="731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G_0102.jpeg" descr="IMG_0102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b="2032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G_0097.jpeg" descr="IMG_0097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b="1661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G_0103.jpeg" descr="IMG_0103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6557" r="8483"/>
          <a:stretch>
            <a:fillRect/>
          </a:stretch>
        </p:blipFill>
        <p:spPr>
          <a:xfrm>
            <a:off x="15760699" y="6870700"/>
            <a:ext cx="7404101" cy="5549900"/>
          </a:xfrm>
          <a:prstGeom prst="rect">
            <a:avLst/>
          </a:prstGeom>
        </p:spPr>
      </p:pic>
      <p:pic>
        <p:nvPicPr>
          <p:cNvPr id="199" name="IMG_0106.jpeg" descr="IMG_0106.jpeg"/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r="11221"/>
          <a:stretch>
            <a:fillRect/>
          </a:stretch>
        </p:blipFill>
        <p:spPr>
          <a:xfrm>
            <a:off x="15760700" y="952500"/>
            <a:ext cx="7404100" cy="5549900"/>
          </a:xfrm>
          <a:prstGeom prst="rect">
            <a:avLst/>
          </a:prstGeom>
        </p:spPr>
      </p:pic>
      <p:pic>
        <p:nvPicPr>
          <p:cNvPr id="200" name="IMG_0101.jpeg" descr="IMG_0101.jpeg"/>
          <p:cNvPicPr>
            <a:picLocks noGrp="1" noChangeAspect="1"/>
          </p:cNvPicPr>
          <p:nvPr>
            <p:ph type="pic" idx="23"/>
          </p:nvPr>
        </p:nvPicPr>
        <p:blipFill>
          <a:blip r:embed="rId4"/>
          <a:srcRect l="3654" r="3654"/>
          <a:stretch>
            <a:fillRect/>
          </a:stretch>
        </p:blipFill>
        <p:spPr>
          <a:xfrm>
            <a:off x="1206500" y="952500"/>
            <a:ext cx="14173200" cy="11468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Dzieci na ulicy"/>
          <p:cNvSpPr txBox="1">
            <a:spLocks noGrp="1"/>
          </p:cNvSpPr>
          <p:nvPr>
            <p:ph type="ctrTitle"/>
          </p:nvPr>
        </p:nvSpPr>
        <p:spPr>
          <a:xfrm>
            <a:off x="1218360" y="416276"/>
            <a:ext cx="20828001" cy="4648201"/>
          </a:xfrm>
          <a:prstGeom prst="rect">
            <a:avLst/>
          </a:prstGeom>
        </p:spPr>
        <p:txBody>
          <a:bodyPr/>
          <a:lstStyle/>
          <a:p>
            <a:r>
              <a:t>Dzieci na ulicy</a:t>
            </a:r>
          </a:p>
        </p:txBody>
      </p:sp>
      <p:sp>
        <p:nvSpPr>
          <p:cNvPr id="203" name="Uciekają z domu przed głodem lub agresją.…"/>
          <p:cNvSpPr txBox="1">
            <a:spLocks noGrp="1"/>
          </p:cNvSpPr>
          <p:nvPr>
            <p:ph type="subTitle" sz="half" idx="1"/>
          </p:nvPr>
        </p:nvSpPr>
        <p:spPr>
          <a:xfrm>
            <a:off x="1778000" y="7073900"/>
            <a:ext cx="20828000" cy="4334822"/>
          </a:xfrm>
          <a:prstGeom prst="rect">
            <a:avLst/>
          </a:prstGeom>
        </p:spPr>
        <p:txBody>
          <a:bodyPr/>
          <a:lstStyle/>
          <a:p>
            <a:r>
              <a:t>Uciekają z domu przed głodem lub agresją.</a:t>
            </a:r>
          </a:p>
          <a:p>
            <a:r>
              <a:t>Żyjąc na ulicy narażone są na bycie tanią siłą roboczą, spożywanie alkoholu, narkotyków, handel ludźmi, przemoc seksualną, przestępczość i inne.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G_0044.jpeg" descr="IMG_0044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15250" b="1525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G_0043.jpeg" descr="IMG_0043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22496" b="2358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G_0045.jpeg" descr="IMG_0045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5530" r="5530"/>
          <a:stretch>
            <a:fillRect/>
          </a:stretch>
        </p:blipFill>
        <p:spPr>
          <a:xfrm>
            <a:off x="15760700" y="6870700"/>
            <a:ext cx="7404100" cy="5549900"/>
          </a:xfrm>
          <a:prstGeom prst="rect">
            <a:avLst/>
          </a:prstGeom>
        </p:spPr>
      </p:pic>
      <p:pic>
        <p:nvPicPr>
          <p:cNvPr id="210" name="IMG_0046.jpeg" descr="IMG_0046.jpeg"/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r="11060"/>
          <a:stretch>
            <a:fillRect/>
          </a:stretch>
        </p:blipFill>
        <p:spPr>
          <a:xfrm>
            <a:off x="15760700" y="952500"/>
            <a:ext cx="7404100" cy="5549900"/>
          </a:xfrm>
          <a:prstGeom prst="rect">
            <a:avLst/>
          </a:prstGeom>
        </p:spPr>
      </p:pic>
      <p:pic>
        <p:nvPicPr>
          <p:cNvPr id="211" name="IMG_0047.jpeg" descr="IMG_0047.jpeg"/>
          <p:cNvPicPr>
            <a:picLocks noGrp="1" noChangeAspect="1"/>
          </p:cNvPicPr>
          <p:nvPr>
            <p:ph type="pic" idx="23"/>
          </p:nvPr>
        </p:nvPicPr>
        <p:blipFill>
          <a:blip r:embed="rId4"/>
          <a:srcRect l="1859" r="28621"/>
          <a:stretch>
            <a:fillRect/>
          </a:stretch>
        </p:blipFill>
        <p:spPr>
          <a:xfrm>
            <a:off x="1206500" y="952500"/>
            <a:ext cx="14173200" cy="11468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Na skutek przemocy domowej cierpi 83% dzieci"/>
          <p:cNvSpPr txBox="1">
            <a:spLocks noGrp="1"/>
          </p:cNvSpPr>
          <p:nvPr>
            <p:ph type="ctrTitle"/>
          </p:nvPr>
        </p:nvSpPr>
        <p:spPr>
          <a:xfrm>
            <a:off x="1778000" y="492590"/>
            <a:ext cx="20828000" cy="4648201"/>
          </a:xfrm>
          <a:prstGeom prst="rect">
            <a:avLst/>
          </a:prstGeom>
        </p:spPr>
        <p:txBody>
          <a:bodyPr/>
          <a:lstStyle/>
          <a:p>
            <a:r>
              <a:t>Na skutek przemocy domowej cierpi 83% dzieci </a:t>
            </a:r>
          </a:p>
        </p:txBody>
      </p:sp>
      <p:sp>
        <p:nvSpPr>
          <p:cNvPr id="214" name="6 na 10 nieletnich jest maltretowanych fizycznie.…"/>
          <p:cNvSpPr txBox="1">
            <a:spLocks noGrp="1"/>
          </p:cNvSpPr>
          <p:nvPr>
            <p:ph type="subTitle" sz="half" idx="1"/>
          </p:nvPr>
        </p:nvSpPr>
        <p:spPr>
          <a:xfrm>
            <a:off x="1778000" y="7073900"/>
            <a:ext cx="20929752" cy="3889654"/>
          </a:xfrm>
          <a:prstGeom prst="rect">
            <a:avLst/>
          </a:prstGeom>
        </p:spPr>
        <p:txBody>
          <a:bodyPr/>
          <a:lstStyle/>
          <a:p>
            <a:r>
              <a:t>6 na 10 nieletnich jest maltretowanych fizycznie.</a:t>
            </a:r>
          </a:p>
          <a:p>
            <a:r>
              <a:t>3 na 10 dzieci na skutek przemocy psychicznej i</a:t>
            </a:r>
          </a:p>
          <a:p>
            <a:r>
              <a:t>1 na 10 z nich jest ofiarą przemocy seksualnej.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raca nieletnich"/>
          <p:cNvSpPr txBox="1">
            <a:spLocks noGrp="1"/>
          </p:cNvSpPr>
          <p:nvPr>
            <p:ph type="ctrTitle"/>
          </p:nvPr>
        </p:nvSpPr>
        <p:spPr>
          <a:xfrm>
            <a:off x="1778000" y="2769305"/>
            <a:ext cx="20828000" cy="1939038"/>
          </a:xfrm>
          <a:prstGeom prst="rect">
            <a:avLst/>
          </a:prstGeom>
        </p:spPr>
        <p:txBody>
          <a:bodyPr/>
          <a:lstStyle/>
          <a:p>
            <a:r>
              <a:t>Praca nieletnich</a:t>
            </a:r>
          </a:p>
        </p:txBody>
      </p:sp>
      <p:sp>
        <p:nvSpPr>
          <p:cNvPr id="217" name="Od 2014 roku prawo pozwala pracować dzieciom od 10 roku życia.…"/>
          <p:cNvSpPr txBox="1">
            <a:spLocks noGrp="1"/>
          </p:cNvSpPr>
          <p:nvPr>
            <p:ph type="subTitle" sz="half" idx="1"/>
          </p:nvPr>
        </p:nvSpPr>
        <p:spPr>
          <a:xfrm>
            <a:off x="1778000" y="7073900"/>
            <a:ext cx="20917034" cy="4296664"/>
          </a:xfrm>
          <a:prstGeom prst="rect">
            <a:avLst/>
          </a:prstGeom>
        </p:spPr>
        <p:txBody>
          <a:bodyPr/>
          <a:lstStyle/>
          <a:p>
            <a:r>
              <a:t>Od 2014 roku prawo pozwala pracować dzieciom od 10 roku życia.</a:t>
            </a:r>
          </a:p>
          <a:p>
            <a:r>
              <a:t>27% dzieci w wieku od 5 do 17 lat podejmuje pracę,</a:t>
            </a:r>
          </a:p>
          <a:p>
            <a:r>
              <a:t> z tego blisko 30% pracę niebezpieczną dla życia,</a:t>
            </a:r>
          </a:p>
          <a:p>
            <a:r>
              <a:t> przede wszystkim w kopalniach.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IMG_0039.jpeg" descr="IMG_0039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05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Według Banku Światowego  skrajne ubóstwo to 1 lub 2 dolara dziennie na osobę"/>
          <p:cNvSpPr txBox="1">
            <a:spLocks noGrp="1"/>
          </p:cNvSpPr>
          <p:nvPr>
            <p:ph type="title"/>
          </p:nvPr>
        </p:nvSpPr>
        <p:spPr>
          <a:xfrm>
            <a:off x="1778000" y="2702352"/>
            <a:ext cx="20828000" cy="4648201"/>
          </a:xfrm>
          <a:prstGeom prst="rect">
            <a:avLst/>
          </a:prstGeom>
        </p:spPr>
        <p:txBody>
          <a:bodyPr/>
          <a:lstStyle>
            <a:lvl1pPr defTabSz="726440">
              <a:defRPr sz="9856"/>
            </a:lvl1pPr>
          </a:lstStyle>
          <a:p>
            <a:r>
              <a:t>Według Banku Światowego  skrajne ubóstwo to 1 lub 2 dolara dziennie na osobę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G_0042.jpeg" descr="IMG_0042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b="6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G_0109.gif" descr="IMG_0109.gif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1107"/>
          <a:stretch>
            <a:fillRect/>
          </a:stretch>
        </p:blipFill>
        <p:spPr>
          <a:xfrm>
            <a:off x="15760699" y="6870700"/>
            <a:ext cx="7404101" cy="5549900"/>
          </a:xfrm>
          <a:prstGeom prst="rect">
            <a:avLst/>
          </a:prstGeom>
        </p:spPr>
      </p:pic>
      <p:pic>
        <p:nvPicPr>
          <p:cNvPr id="224" name="IMG_0118.jpeg" descr="IMG_0118.jpeg"/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l="14979" r="14979"/>
          <a:stretch>
            <a:fillRect/>
          </a:stretch>
        </p:blipFill>
        <p:spPr>
          <a:xfrm>
            <a:off x="15760700" y="952500"/>
            <a:ext cx="7404101" cy="5549900"/>
          </a:xfrm>
          <a:prstGeom prst="rect">
            <a:avLst/>
          </a:prstGeom>
        </p:spPr>
      </p:pic>
      <p:pic>
        <p:nvPicPr>
          <p:cNvPr id="225" name="IMG_0119.jpeg" descr="IMG_0119.jpeg"/>
          <p:cNvPicPr>
            <a:picLocks noGrp="1" noChangeAspect="1"/>
          </p:cNvPicPr>
          <p:nvPr>
            <p:ph type="pic" idx="23"/>
          </p:nvPr>
        </p:nvPicPr>
        <p:blipFill>
          <a:blip r:embed="rId4"/>
          <a:srcRect l="6895" r="23959"/>
          <a:stretch>
            <a:fillRect/>
          </a:stretch>
        </p:blipFill>
        <p:spPr>
          <a:xfrm>
            <a:off x="1206500" y="952500"/>
            <a:ext cx="14173201" cy="11468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G_0049.jpeg" descr="IMG_0049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9888" b="9888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G_0115.jpeg" descr="IMG_0115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b="15887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G_0111.jpeg" descr="IMG_0111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2496" r="12496"/>
          <a:stretch>
            <a:fillRect/>
          </a:stretch>
        </p:blipFill>
        <p:spPr>
          <a:xfrm>
            <a:off x="15760699" y="6870700"/>
            <a:ext cx="7404101" cy="5549900"/>
          </a:xfrm>
          <a:prstGeom prst="rect">
            <a:avLst/>
          </a:prstGeom>
        </p:spPr>
      </p:pic>
      <p:pic>
        <p:nvPicPr>
          <p:cNvPr id="232" name="IMG_0110.jpeg" descr="IMG_0110.jpeg"/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l="24957"/>
          <a:stretch>
            <a:fillRect/>
          </a:stretch>
        </p:blipFill>
        <p:spPr>
          <a:xfrm>
            <a:off x="15760700" y="952500"/>
            <a:ext cx="7404100" cy="5549900"/>
          </a:xfrm>
          <a:prstGeom prst="rect">
            <a:avLst/>
          </a:prstGeom>
        </p:spPr>
      </p:pic>
      <p:pic>
        <p:nvPicPr>
          <p:cNvPr id="233" name="IMG_0116.jpeg" descr="IMG_0116.jpeg"/>
          <p:cNvPicPr>
            <a:picLocks noGrp="1" noChangeAspect="1"/>
          </p:cNvPicPr>
          <p:nvPr>
            <p:ph type="pic" idx="23"/>
          </p:nvPr>
        </p:nvPicPr>
        <p:blipFill>
          <a:blip r:embed="rId4"/>
          <a:srcRect t="8890" b="8890"/>
          <a:stretch>
            <a:fillRect/>
          </a:stretch>
        </p:blipFill>
        <p:spPr>
          <a:xfrm>
            <a:off x="1206500" y="952500"/>
            <a:ext cx="14173200" cy="11468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IMG_0114.jpeg" descr="IMG_0114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5755" b="45025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IMG_0117.jpeg" descr="IMG_0117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b="1406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Nikt nie wie ile nieletnich przebywa w zakładzie karnym, towarzysząc swoim ojcom"/>
          <p:cNvSpPr txBox="1">
            <a:spLocks noGrp="1"/>
          </p:cNvSpPr>
          <p:nvPr>
            <p:ph type="ctrTitle"/>
          </p:nvPr>
        </p:nvSpPr>
        <p:spPr>
          <a:xfrm>
            <a:off x="1599932" y="1611869"/>
            <a:ext cx="20828001" cy="4648201"/>
          </a:xfrm>
          <a:prstGeom prst="rect">
            <a:avLst/>
          </a:prstGeom>
        </p:spPr>
        <p:txBody>
          <a:bodyPr/>
          <a:lstStyle>
            <a:lvl1pPr defTabSz="726440">
              <a:defRPr sz="9856"/>
            </a:lvl1pPr>
          </a:lstStyle>
          <a:p>
            <a:r>
              <a:t>Nikt nie wie ile nieletnich przebywa w zakładzie karnym, towarzysząc swoim ojcom</a:t>
            </a:r>
          </a:p>
        </p:txBody>
      </p:sp>
      <p:sp>
        <p:nvSpPr>
          <p:cNvPr id="240" name="Prawo dozwala, aby dzieci do 6 roku życia żyły z matka - więźniarką.…"/>
          <p:cNvSpPr txBox="1">
            <a:spLocks noGrp="1"/>
          </p:cNvSpPr>
          <p:nvPr>
            <p:ph type="subTitle" sz="half" idx="1"/>
          </p:nvPr>
        </p:nvSpPr>
        <p:spPr>
          <a:xfrm>
            <a:off x="1778000" y="7073900"/>
            <a:ext cx="21018787" cy="4169474"/>
          </a:xfrm>
          <a:prstGeom prst="rect">
            <a:avLst/>
          </a:prstGeom>
        </p:spPr>
        <p:txBody>
          <a:bodyPr/>
          <a:lstStyle/>
          <a:p>
            <a:pPr defTabSz="817244">
              <a:defRPr sz="5346"/>
            </a:pPr>
            <a:r>
              <a:t>Prawo dozwala, aby dzieci do 6 roku życia żyły z matka - więźniarką.</a:t>
            </a:r>
          </a:p>
          <a:p>
            <a:pPr defTabSz="817244">
              <a:defRPr sz="5346"/>
            </a:pPr>
            <a:r>
              <a:t> W żadnym wypadku nie zezwala, </a:t>
            </a:r>
          </a:p>
          <a:p>
            <a:pPr defTabSz="817244">
              <a:defRPr sz="5346"/>
            </a:pPr>
            <a:r>
              <a:t>aby przebywały one w strefie dla mężczyzn.</a:t>
            </a:r>
          </a:p>
          <a:p>
            <a:pPr defTabSz="817244">
              <a:defRPr sz="5346"/>
            </a:pPr>
            <a:r>
              <a:t>Niestety życie jest bardzo odległe od przyjętych norm.</a:t>
            </a:r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IMG_0076.jpeg" descr="IMG_0076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818" r="818"/>
          <a:stretch>
            <a:fillRect/>
          </a:stretch>
        </p:blipFill>
        <p:spPr>
          <a:xfrm>
            <a:off x="15760700" y="6870700"/>
            <a:ext cx="7404101" cy="5549900"/>
          </a:xfrm>
          <a:prstGeom prst="rect">
            <a:avLst/>
          </a:prstGeom>
        </p:spPr>
      </p:pic>
      <p:pic>
        <p:nvPicPr>
          <p:cNvPr id="243" name="IMG_0081.png" descr="IMG_0081.png"/>
          <p:cNvPicPr>
            <a:picLocks noGrp="1" noChangeAspect="1"/>
          </p:cNvPicPr>
          <p:nvPr>
            <p:ph type="pic" idx="23"/>
          </p:nvPr>
        </p:nvPicPr>
        <p:blipFill>
          <a:blip r:embed="rId3"/>
          <a:srcRect l="8803" r="8803"/>
          <a:stretch>
            <a:fillRect/>
          </a:stretch>
        </p:blipFill>
        <p:spPr>
          <a:xfrm>
            <a:off x="1206500" y="952500"/>
            <a:ext cx="14173200" cy="11468100"/>
          </a:xfrm>
          <a:prstGeom prst="rect">
            <a:avLst/>
          </a:prstGeom>
        </p:spPr>
      </p:pic>
      <p:pic>
        <p:nvPicPr>
          <p:cNvPr id="244" name="IMG_0127.jpeg" descr="IMG_0127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2362" y="1006002"/>
            <a:ext cx="7560777" cy="57708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IMG_0084.jpeg" descr="IMG_0084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360" r="36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Z ubóstwem umiarkowanym mamy do czynienia, gdy na osobę przypada mniej niż 3,2 dolara dziennie"/>
          <p:cNvSpPr txBox="1">
            <a:spLocks noGrp="1"/>
          </p:cNvSpPr>
          <p:nvPr>
            <p:ph type="title"/>
          </p:nvPr>
        </p:nvSpPr>
        <p:spPr>
          <a:xfrm>
            <a:off x="1956067" y="2829543"/>
            <a:ext cx="20828001" cy="4648201"/>
          </a:xfrm>
          <a:prstGeom prst="rect">
            <a:avLst/>
          </a:prstGeom>
        </p:spPr>
        <p:txBody>
          <a:bodyPr/>
          <a:lstStyle>
            <a:lvl1pPr defTabSz="693419">
              <a:defRPr sz="9407"/>
            </a:lvl1pPr>
          </a:lstStyle>
          <a:p>
            <a:r>
              <a:t>Z ubóstwem umiarkowanym mamy do czynienia, gdy na osobę przypada mniej niż 3,2 dolara dziennie</a:t>
            </a:r>
          </a:p>
        </p:txBody>
      </p:sp>
      <p:sp>
        <p:nvSpPr>
          <p:cNvPr id="129" name="Rozwój kraju hamuje przede wszystkim korupcja i wysoki stopień przemocy."/>
          <p:cNvSpPr txBox="1">
            <a:spLocks noGrp="1"/>
          </p:cNvSpPr>
          <p:nvPr>
            <p:ph type="body" sz="quarter" idx="4294967295"/>
          </p:nvPr>
        </p:nvSpPr>
        <p:spPr>
          <a:xfrm>
            <a:off x="1778000" y="79248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 defTabSz="759459">
              <a:spcBef>
                <a:spcPts val="0"/>
              </a:spcBef>
              <a:buClrTx/>
              <a:buSzTx/>
              <a:buNone/>
              <a:defRPr sz="4968"/>
            </a:lvl1pPr>
          </a:lstStyle>
          <a:p>
            <a:r>
              <a:t>Rozwój kraju hamuje przede wszystkim korupcja i wysoki stopień przemocy.</a:t>
            </a: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G_0075.jpeg" descr="IMG_0075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IMG_0128.jpeg" descr="IMG_0128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28" b="28"/>
          <a:stretch>
            <a:fillRect/>
          </a:stretch>
        </p:blipFill>
        <p:spPr>
          <a:xfrm>
            <a:off x="15760700" y="6870700"/>
            <a:ext cx="7404100" cy="5549900"/>
          </a:xfrm>
          <a:prstGeom prst="rect">
            <a:avLst/>
          </a:prstGeom>
        </p:spPr>
      </p:pic>
      <p:pic>
        <p:nvPicPr>
          <p:cNvPr id="251" name="IMG_0125.png" descr="IMG_0125.png"/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t="22301" b="22301"/>
          <a:stretch>
            <a:fillRect/>
          </a:stretch>
        </p:blipFill>
        <p:spPr>
          <a:xfrm>
            <a:off x="15760700" y="952500"/>
            <a:ext cx="7404100" cy="5549900"/>
          </a:xfrm>
          <a:prstGeom prst="rect">
            <a:avLst/>
          </a:prstGeom>
        </p:spPr>
      </p:pic>
      <p:pic>
        <p:nvPicPr>
          <p:cNvPr id="252" name="IMG_0124.jpeg" descr="IMG_0124.jpeg"/>
          <p:cNvPicPr>
            <a:picLocks noGrp="1" noChangeAspect="1"/>
          </p:cNvPicPr>
          <p:nvPr>
            <p:ph type="pic" idx="23"/>
          </p:nvPr>
        </p:nvPicPr>
        <p:blipFill>
          <a:blip r:embed="rId4"/>
          <a:srcRect l="6048" r="1260"/>
          <a:stretch>
            <a:fillRect/>
          </a:stretch>
        </p:blipFill>
        <p:spPr>
          <a:xfrm>
            <a:off x="1206499" y="952500"/>
            <a:ext cx="14173201" cy="11468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Wiele dzieci rodzi się wewnątrz zakładu karnego. Niektóre z nich nie widziało świata poza murami więzienia. Inne wchodzą i wychodzą."/>
          <p:cNvSpPr txBox="1">
            <a:spLocks noGrp="1"/>
          </p:cNvSpPr>
          <p:nvPr>
            <p:ph type="ctrTitle"/>
          </p:nvPr>
        </p:nvSpPr>
        <p:spPr>
          <a:xfrm>
            <a:off x="1523618" y="2324138"/>
            <a:ext cx="20955192" cy="6327119"/>
          </a:xfrm>
          <a:prstGeom prst="rect">
            <a:avLst/>
          </a:prstGeom>
        </p:spPr>
        <p:txBody>
          <a:bodyPr/>
          <a:lstStyle>
            <a:lvl1pPr defTabSz="709930">
              <a:defRPr sz="9632"/>
            </a:lvl1pPr>
          </a:lstStyle>
          <a:p>
            <a:r>
              <a:t>Wiele dzieci rodzi się wewnątrz zakładu karnego. Niektóre z nich nie widziało świata poza murami więzienia. Inne wchodzą i wychodzą. </a:t>
            </a: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G_0093.jpeg" descr="IMG_0093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7723" r="5527"/>
          <a:stretch>
            <a:fillRect/>
          </a:stretch>
        </p:blipFill>
        <p:spPr>
          <a:xfrm>
            <a:off x="15760699" y="6870700"/>
            <a:ext cx="7404101" cy="5549900"/>
          </a:xfrm>
          <a:prstGeom prst="rect">
            <a:avLst/>
          </a:prstGeom>
        </p:spPr>
      </p:pic>
      <p:pic>
        <p:nvPicPr>
          <p:cNvPr id="257" name="IMG_0083.png" descr="IMG_0083.png"/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l="12645" r="12645"/>
          <a:stretch>
            <a:fillRect/>
          </a:stretch>
        </p:blipFill>
        <p:spPr>
          <a:xfrm>
            <a:off x="15760699" y="952500"/>
            <a:ext cx="7404101" cy="5549900"/>
          </a:xfrm>
          <a:prstGeom prst="rect">
            <a:avLst/>
          </a:prstGeom>
        </p:spPr>
      </p:pic>
      <p:pic>
        <p:nvPicPr>
          <p:cNvPr id="258" name="IMG_0096.jpeg" descr="IMG_0096.jpeg"/>
          <p:cNvPicPr>
            <a:picLocks noGrp="1" noChangeAspect="1"/>
          </p:cNvPicPr>
          <p:nvPr>
            <p:ph type="pic" idx="23"/>
          </p:nvPr>
        </p:nvPicPr>
        <p:blipFill>
          <a:blip r:embed="rId4"/>
          <a:srcRect r="17838"/>
          <a:stretch>
            <a:fillRect/>
          </a:stretch>
        </p:blipFill>
        <p:spPr>
          <a:xfrm>
            <a:off x="1206500" y="952500"/>
            <a:ext cx="14173200" cy="11468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IMG_0126.jpeg" descr="IMG_012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6" y="11990"/>
            <a:ext cx="24649250" cy="138446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G_0090.jpeg" descr="IMG_0090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7960" b="796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IMG_0077.jpeg" descr="IMG_0077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1060"/>
          <a:stretch>
            <a:fillRect/>
          </a:stretch>
        </p:blipFill>
        <p:spPr>
          <a:xfrm>
            <a:off x="15760700" y="6870700"/>
            <a:ext cx="7404100" cy="5549900"/>
          </a:xfrm>
          <a:prstGeom prst="rect">
            <a:avLst/>
          </a:prstGeom>
        </p:spPr>
      </p:pic>
      <p:pic>
        <p:nvPicPr>
          <p:cNvPr id="265" name="IMG_0074.jpeg" descr="IMG_0074.jpeg"/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l="12496" r="12496"/>
          <a:stretch>
            <a:fillRect/>
          </a:stretch>
        </p:blipFill>
        <p:spPr>
          <a:xfrm>
            <a:off x="15760700" y="952500"/>
            <a:ext cx="7404101" cy="5549900"/>
          </a:xfrm>
          <a:prstGeom prst="rect">
            <a:avLst/>
          </a:prstGeom>
        </p:spPr>
      </p:pic>
      <p:pic>
        <p:nvPicPr>
          <p:cNvPr id="266" name="IMG_0091.jpeg" descr="IMG_0091.jpeg"/>
          <p:cNvPicPr>
            <a:picLocks noGrp="1" noChangeAspect="1"/>
          </p:cNvPicPr>
          <p:nvPr>
            <p:ph type="pic" idx="23"/>
          </p:nvPr>
        </p:nvPicPr>
        <p:blipFill>
          <a:blip r:embed="rId4"/>
          <a:srcRect l="16553"/>
          <a:stretch>
            <a:fillRect/>
          </a:stretch>
        </p:blipFill>
        <p:spPr>
          <a:xfrm>
            <a:off x="1206500" y="952500"/>
            <a:ext cx="14173200" cy="11468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Dom Dziecka Nadziej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Dom Dziecka Nadzieja</a:t>
            </a:r>
          </a:p>
        </p:txBody>
      </p:sp>
      <p:sp>
        <p:nvSpPr>
          <p:cNvPr id="269" name="Jest jednym z wielu domów dziecka na terenie miasta Santa Cruz. Misja jest prowadzona przez Siostry Serafitki z Polski.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Jest jednym z wielu domów dziecka na terenie miasta Santa Cruz. Misja jest prowadzona przez Siostry Serafitki z Polski.</a:t>
            </a:r>
          </a:p>
        </p:txBody>
      </p:sp>
      <p:pic>
        <p:nvPicPr>
          <p:cNvPr id="270" name="1664398934543.jpeg" descr="166439893454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8829" y="1105424"/>
            <a:ext cx="10144210" cy="10144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1664398604413.jpeg" descr="166439860441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991" y="228752"/>
            <a:ext cx="10259569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1664400767100.jpeg" descr="166440076710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6311" y="228752"/>
            <a:ext cx="10287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1664398604354.jpeg" descr="166439860435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3712" y="2020873"/>
            <a:ext cx="10112069" cy="8723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1664400915184.jpeg" descr="1664400915184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40" y="1295285"/>
            <a:ext cx="13800099" cy="103500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G_0027.jpeg" descr="IMG_0027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29060" b="21018"/>
          <a:stretch>
            <a:fillRect/>
          </a:stretch>
        </p:blipFill>
        <p:spPr>
          <a:xfrm>
            <a:off x="15760700" y="6870700"/>
            <a:ext cx="7404100" cy="5549900"/>
          </a:xfrm>
          <a:prstGeom prst="rect">
            <a:avLst/>
          </a:prstGeom>
        </p:spPr>
      </p:pic>
      <p:pic>
        <p:nvPicPr>
          <p:cNvPr id="132" name="IMG_0034.gif" descr="IMG_0034.gif"/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l="9701" r="9701"/>
          <a:stretch>
            <a:fillRect/>
          </a:stretch>
        </p:blipFill>
        <p:spPr>
          <a:xfrm>
            <a:off x="15760699" y="952500"/>
            <a:ext cx="7404101" cy="5549900"/>
          </a:xfrm>
          <a:prstGeom prst="rect">
            <a:avLst/>
          </a:prstGeom>
        </p:spPr>
      </p:pic>
      <p:pic>
        <p:nvPicPr>
          <p:cNvPr id="133" name="IMG_0011.jpeg" descr="IMG_0011.jpeg"/>
          <p:cNvPicPr>
            <a:picLocks noGrp="1" noChangeAspect="1"/>
          </p:cNvPicPr>
          <p:nvPr>
            <p:ph type="pic" idx="23"/>
          </p:nvPr>
        </p:nvPicPr>
        <p:blipFill>
          <a:blip r:embed="rId4"/>
          <a:srcRect l="11774"/>
          <a:stretch>
            <a:fillRect/>
          </a:stretch>
        </p:blipFill>
        <p:spPr>
          <a:xfrm>
            <a:off x="1206500" y="952500"/>
            <a:ext cx="14173200" cy="11468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1664398604399.jpeg" descr="1664398604399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b="2508"/>
          <a:stretch>
            <a:fillRect/>
          </a:stretch>
        </p:blipFill>
        <p:spPr>
          <a:xfrm>
            <a:off x="3474703" y="319458"/>
            <a:ext cx="17027584" cy="124171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1664399003009.jpeg" descr="1664399003009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537" b="2446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1664400915144.jpeg" descr="1664400915144.jpeg"/>
          <p:cNvPicPr>
            <a:picLocks noGrp="1" noChangeAspect="1"/>
          </p:cNvPicPr>
          <p:nvPr>
            <p:ph type="pic" idx="22"/>
          </p:nvPr>
        </p:nvPicPr>
        <p:blipFill>
          <a:blip r:embed="rId2"/>
          <a:srcRect l="4771" r="20185"/>
          <a:stretch>
            <a:fillRect/>
          </a:stretch>
        </p:blipFill>
        <p:spPr>
          <a:xfrm>
            <a:off x="11130955" y="2102048"/>
            <a:ext cx="12690041" cy="9512089"/>
          </a:xfrm>
          <a:prstGeom prst="rect">
            <a:avLst/>
          </a:prstGeom>
        </p:spPr>
      </p:pic>
      <p:pic>
        <p:nvPicPr>
          <p:cNvPr id="283" name="1664400767244.jpeg" descr="1664400767244.jpeg"/>
          <p:cNvPicPr>
            <a:picLocks noGrp="1" noChangeAspect="1"/>
          </p:cNvPicPr>
          <p:nvPr>
            <p:ph type="pic" idx="23"/>
          </p:nvPr>
        </p:nvPicPr>
        <p:blipFill>
          <a:blip r:embed="rId3"/>
          <a:srcRect t="354" b="354"/>
          <a:stretch>
            <a:fillRect/>
          </a:stretch>
        </p:blipFill>
        <p:spPr>
          <a:xfrm>
            <a:off x="637876" y="55760"/>
            <a:ext cx="10000032" cy="1327421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Obejmujemy kompleksową opieką naszych podopiecznych"/>
          <p:cNvSpPr txBox="1">
            <a:spLocks noGrp="1"/>
          </p:cNvSpPr>
          <p:nvPr>
            <p:ph type="title"/>
          </p:nvPr>
        </p:nvSpPr>
        <p:spPr>
          <a:xfrm>
            <a:off x="1599932" y="2829543"/>
            <a:ext cx="20828001" cy="4648201"/>
          </a:xfrm>
          <a:prstGeom prst="rect">
            <a:avLst/>
          </a:prstGeom>
        </p:spPr>
        <p:txBody>
          <a:bodyPr/>
          <a:lstStyle>
            <a:lvl1pPr defTabSz="726440">
              <a:defRPr sz="9856"/>
            </a:lvl1pPr>
          </a:lstStyle>
          <a:p>
            <a:r>
              <a:t>Obejmujemy kompleksową opieką naszych podopiecznych</a:t>
            </a:r>
          </a:p>
        </p:txBody>
      </p:sp>
      <p:sp>
        <p:nvSpPr>
          <p:cNvPr id="286" name="całodobowa opieka -  wyżywienie - edukacja - opieka medyczna - wsparcie pedagogiczne i psychologiczne - nadzór socjalny - wychowanie - formacja religijna - wsparcie"/>
          <p:cNvSpPr txBox="1">
            <a:spLocks noGrp="1"/>
          </p:cNvSpPr>
          <p:nvPr>
            <p:ph type="body" sz="half" idx="4294967295"/>
          </p:nvPr>
        </p:nvSpPr>
        <p:spPr>
          <a:xfrm>
            <a:off x="1778000" y="6881835"/>
            <a:ext cx="20828000" cy="453832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</a:lstStyle>
          <a:p>
            <a:r>
              <a:t>całodobowa opieka -  wyżywienie - edukacja - opieka medyczna - wsparcie pedagogiczne i psychologiczne - nadzór socjalny - wychowanie - formacja religijna - wsparcie </a:t>
            </a:r>
          </a:p>
        </p:txBody>
      </p:sp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1664400915221.jpeg" descr="1664400915221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r="209"/>
          <a:stretch>
            <a:fillRect/>
          </a:stretch>
        </p:blipFill>
        <p:spPr>
          <a:xfrm>
            <a:off x="15760700" y="6870700"/>
            <a:ext cx="7404100" cy="5549900"/>
          </a:xfrm>
          <a:prstGeom prst="rect">
            <a:avLst/>
          </a:prstGeom>
        </p:spPr>
      </p:pic>
      <p:pic>
        <p:nvPicPr>
          <p:cNvPr id="289" name="1664400915257.jpeg" descr="1664400915257.jpeg"/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l="209"/>
          <a:stretch>
            <a:fillRect/>
          </a:stretch>
        </p:blipFill>
        <p:spPr>
          <a:xfrm>
            <a:off x="15760700" y="952500"/>
            <a:ext cx="7404100" cy="5549900"/>
          </a:xfrm>
          <a:prstGeom prst="rect">
            <a:avLst/>
          </a:prstGeom>
        </p:spPr>
      </p:pic>
      <p:pic>
        <p:nvPicPr>
          <p:cNvPr id="290" name="1664400915294.jpeg" descr="1664400915294.jpeg"/>
          <p:cNvPicPr>
            <a:picLocks noGrp="1" noChangeAspect="1"/>
          </p:cNvPicPr>
          <p:nvPr>
            <p:ph type="pic" idx="23"/>
          </p:nvPr>
        </p:nvPicPr>
        <p:blipFill>
          <a:blip r:embed="rId4"/>
          <a:srcRect l="2232" r="5323"/>
          <a:stretch>
            <a:fillRect/>
          </a:stretch>
        </p:blipFill>
        <p:spPr>
          <a:xfrm>
            <a:off x="1206500" y="952500"/>
            <a:ext cx="14173201" cy="11468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1664406274028.jpeg" descr="16644062740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35" y="0"/>
            <a:ext cx="10287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1664398604322.jpeg" descr="166439860432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6201" y="1872234"/>
            <a:ext cx="13601450" cy="102328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1664398824427.jpeg" descr="1664398824427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9310" b="10930"/>
          <a:stretch>
            <a:fillRect/>
          </a:stretch>
        </p:blipFill>
        <p:spPr>
          <a:xfrm>
            <a:off x="409024" y="-521563"/>
            <a:ext cx="13543319" cy="14402832"/>
          </a:xfrm>
          <a:prstGeom prst="rect">
            <a:avLst/>
          </a:prstGeom>
        </p:spPr>
      </p:pic>
      <p:pic>
        <p:nvPicPr>
          <p:cNvPr id="296" name="1664398934641.jpeg" descr="166439893464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9281" y="0"/>
            <a:ext cx="10259569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Nasza Misja daje schronienie…"/>
          <p:cNvSpPr txBox="1">
            <a:spLocks noGrp="1"/>
          </p:cNvSpPr>
          <p:nvPr>
            <p:ph type="ctrTitle"/>
          </p:nvPr>
        </p:nvSpPr>
        <p:spPr>
          <a:xfrm>
            <a:off x="1510899" y="975915"/>
            <a:ext cx="20828001" cy="5970985"/>
          </a:xfrm>
          <a:prstGeom prst="rect">
            <a:avLst/>
          </a:prstGeom>
        </p:spPr>
        <p:txBody>
          <a:bodyPr/>
          <a:lstStyle/>
          <a:p>
            <a:pPr defTabSz="676909">
              <a:defRPr sz="9184"/>
            </a:pPr>
            <a:r>
              <a:t>Nasza Misja daje schronienie  </a:t>
            </a:r>
          </a:p>
          <a:p>
            <a:pPr defTabSz="676909">
              <a:defRPr sz="9184"/>
            </a:pPr>
            <a:r>
              <a:t>dzieciom i młodzieży </a:t>
            </a:r>
          </a:p>
          <a:p>
            <a:pPr defTabSz="676909">
              <a:defRPr sz="9184"/>
            </a:pPr>
            <a:r>
              <a:t>od 0 do 18 roku życia </a:t>
            </a:r>
          </a:p>
          <a:p>
            <a:pPr defTabSz="676909">
              <a:defRPr sz="9184"/>
            </a:pPr>
            <a:r>
              <a:t>i wspiera proces  usamodzielniania się </a:t>
            </a:r>
          </a:p>
        </p:txBody>
      </p:sp>
      <p:sp>
        <p:nvSpPr>
          <p:cNvPr id="299" name="Są to przede wszystkim synowie/córki więźniów z miejskiego zakładu karnego  Palmasola, ofiary wszystkich typów przemocy, sieroty społeczne i nie tylko, dzieci z marginesu społecznego i z  ulicy."/>
          <p:cNvSpPr txBox="1">
            <a:spLocks noGrp="1"/>
          </p:cNvSpPr>
          <p:nvPr>
            <p:ph type="subTitle" sz="half" idx="1"/>
          </p:nvPr>
        </p:nvSpPr>
        <p:spPr>
          <a:xfrm>
            <a:off x="1122967" y="8676503"/>
            <a:ext cx="21603865" cy="5212438"/>
          </a:xfrm>
          <a:prstGeom prst="rect">
            <a:avLst/>
          </a:prstGeom>
        </p:spPr>
        <p:txBody>
          <a:bodyPr/>
          <a:lstStyle/>
          <a:p>
            <a:r>
              <a:t>Są to przede wszystkim synowie/córki więźniów z miejskiego zakładu karnego  Palmasola, ofiary wszystkich typów przemocy, sieroty społeczne i nie tylko, dzieci z marginesu społecznego i z  ulicy. </a:t>
            </a:r>
          </a:p>
        </p:txBody>
      </p:sp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1664400989091.jpeg" descr="1664400989091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12523" b="1252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1664399071308.jpeg" descr="1664399071308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4188" b="2061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G_0013.jpeg" descr="IMG_0013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3940" b="1154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1664398934594.jpeg" descr="1664398934594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8732" b="35049"/>
          <a:stretch>
            <a:fillRect/>
          </a:stretch>
        </p:blipFill>
        <p:spPr>
          <a:xfrm>
            <a:off x="13598456" y="2419022"/>
            <a:ext cx="9706271" cy="7275541"/>
          </a:xfrm>
          <a:prstGeom prst="rect">
            <a:avLst/>
          </a:prstGeom>
        </p:spPr>
      </p:pic>
      <p:pic>
        <p:nvPicPr>
          <p:cNvPr id="306" name="1664400827602.jpeg" descr="1664400827602.jpeg"/>
          <p:cNvPicPr>
            <a:picLocks noGrp="1" noChangeAspect="1"/>
          </p:cNvPicPr>
          <p:nvPr>
            <p:ph type="pic" idx="23"/>
          </p:nvPr>
        </p:nvPicPr>
        <p:blipFill>
          <a:blip r:embed="rId3"/>
          <a:srcRect r="7308"/>
          <a:stretch>
            <a:fillRect/>
          </a:stretch>
        </p:blipFill>
        <p:spPr>
          <a:xfrm>
            <a:off x="36344" y="1181443"/>
            <a:ext cx="13282649" cy="1074752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Nasi podopieczni to przede wszystkim synowie/córki więźniów z miejskiego zakładu karnego  Palmasola, ofiary wszystkich typów przemocy, sieroty społeczne i nie tylko, dzieci z marginesu społecznego i z  ulicy."/>
          <p:cNvSpPr txBox="1">
            <a:spLocks noGrp="1"/>
          </p:cNvSpPr>
          <p:nvPr>
            <p:ph type="title"/>
          </p:nvPr>
        </p:nvSpPr>
        <p:spPr>
          <a:xfrm>
            <a:off x="1472742" y="2358937"/>
            <a:ext cx="20828001" cy="7713499"/>
          </a:xfrm>
          <a:prstGeom prst="rect">
            <a:avLst/>
          </a:prstGeom>
        </p:spPr>
        <p:txBody>
          <a:bodyPr/>
          <a:lstStyle>
            <a:lvl1pPr defTabSz="602615">
              <a:defRPr sz="8176"/>
            </a:lvl1pPr>
          </a:lstStyle>
          <a:p>
            <a:r>
              <a:t>Nasi podopieczni to przede wszystkim synowie/córki więźniów z miejskiego zakładu karnego  Palmasola, ofiary wszystkich typów przemocy, sieroty społeczne i nie tylko, dzieci z marginesu społecznego i z  ulicy. </a:t>
            </a:r>
          </a:p>
        </p:txBody>
      </p:sp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1664399003034.jpeg" descr="1664399003034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/>
          <a:stretch>
            <a:fillRect/>
          </a:stretch>
        </p:blipFill>
        <p:spPr>
          <a:xfrm>
            <a:off x="2649897" y="-28950"/>
            <a:ext cx="17590867" cy="1319315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1664398604369.jpeg" descr="166439860436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5139" y="1981385"/>
            <a:ext cx="12649279" cy="9248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1664399154935.jpeg" descr="166439915493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97" y="178067"/>
            <a:ext cx="10287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1664400767279.jpeg" descr="166440076727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3922" y="-31292"/>
            <a:ext cx="10086290" cy="13448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1664398934617.jpeg" descr="1664398934617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888" y="-165100"/>
            <a:ext cx="10259569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1664398604340.jpeg" descr="166439860434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5690" y="2248422"/>
            <a:ext cx="9495573" cy="65983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IMG-20210603-WA0018.jpeg" descr="IMG-20210603-WA0018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61339" y="811502"/>
            <a:ext cx="16256001" cy="10363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1664400767139.jpeg" descr="166440076713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17" y="0"/>
            <a:ext cx="10287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1664399154895.jpeg" descr="166439915489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3682" y="0"/>
            <a:ext cx="10287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1664398758559.jpeg" descr="1664398758559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7819" b="1698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1664400767209.jpeg" descr="1664400767209.jpeg"/>
          <p:cNvPicPr>
            <a:picLocks noGrp="1" noChangeAspect="1"/>
          </p:cNvPicPr>
          <p:nvPr>
            <p:ph type="pic" idx="22"/>
          </p:nvPr>
        </p:nvPicPr>
        <p:blipFill>
          <a:blip r:embed="rId2"/>
          <a:srcRect/>
          <a:stretch>
            <a:fillRect/>
          </a:stretch>
        </p:blipFill>
        <p:spPr>
          <a:xfrm>
            <a:off x="11303910" y="374806"/>
            <a:ext cx="9700157" cy="12968125"/>
          </a:xfrm>
          <a:prstGeom prst="rect">
            <a:avLst/>
          </a:prstGeom>
        </p:spPr>
      </p:pic>
      <p:pic>
        <p:nvPicPr>
          <p:cNvPr id="327" name="1664400767173.jpeg" descr="1664400767173.jpeg"/>
          <p:cNvPicPr>
            <a:picLocks noGrp="1" noChangeAspect="1"/>
          </p:cNvPicPr>
          <p:nvPr>
            <p:ph type="pic" idx="23"/>
          </p:nvPr>
        </p:nvPicPr>
        <p:blipFill>
          <a:blip r:embed="rId3"/>
          <a:srcRect b="1495"/>
          <a:stretch>
            <a:fillRect/>
          </a:stretch>
        </p:blipFill>
        <p:spPr>
          <a:xfrm>
            <a:off x="451609" y="193879"/>
            <a:ext cx="9938624" cy="1308828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1664398824474.jpeg" descr="1664398824474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6562" b="6562"/>
          <a:stretch>
            <a:fillRect/>
          </a:stretch>
        </p:blipFill>
        <p:spPr>
          <a:xfrm>
            <a:off x="4647569" y="673100"/>
            <a:ext cx="15092400" cy="8737600"/>
          </a:xfrm>
          <a:prstGeom prst="rect">
            <a:avLst/>
          </a:prstGeom>
        </p:spPr>
      </p:pic>
      <p:sp>
        <p:nvSpPr>
          <p:cNvPr id="330" name="Pomóż misiom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Pomóż misiom! </a:t>
            </a:r>
          </a:p>
        </p:txBody>
      </p:sp>
      <p:sp>
        <p:nvSpPr>
          <p:cNvPr id="331" name="Polscy misjonarze pracują w 99 krajach na 5 kontynentach.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Polscy misjonarze pracują w 99 krajach na 5 kontynentach.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G_0065.jpeg" descr="IMG_006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530" y="-441651"/>
            <a:ext cx="19436940" cy="145993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G_0020.jpeg" descr="IMG_0020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1935" b="1935"/>
          <a:stretch>
            <a:fillRect/>
          </a:stretch>
        </p:blipFill>
        <p:spPr>
          <a:xfrm>
            <a:off x="15760700" y="6870700"/>
            <a:ext cx="7404100" cy="5549900"/>
          </a:xfrm>
          <a:prstGeom prst="rect">
            <a:avLst/>
          </a:prstGeom>
        </p:spPr>
      </p:pic>
      <p:pic>
        <p:nvPicPr>
          <p:cNvPr id="140" name="IMG_0030.jpeg" descr="IMG_0030.jpeg"/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l="12895" r="12895"/>
          <a:stretch>
            <a:fillRect/>
          </a:stretch>
        </p:blipFill>
        <p:spPr>
          <a:xfrm>
            <a:off x="15760700" y="952500"/>
            <a:ext cx="7404101" cy="5549900"/>
          </a:xfrm>
          <a:prstGeom prst="rect">
            <a:avLst/>
          </a:prstGeom>
        </p:spPr>
      </p:pic>
      <p:pic>
        <p:nvPicPr>
          <p:cNvPr id="141" name="IMG_0018.jpeg" descr="IMG_0018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976" y="1050868"/>
            <a:ext cx="15252943" cy="112840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538</Words>
  <Application>Microsoft Office PowerPoint</Application>
  <PresentationFormat>Niestandardowy</PresentationFormat>
  <Paragraphs>46</Paragraphs>
  <Slides>79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79</vt:i4>
      </vt:variant>
    </vt:vector>
  </HeadingPairs>
  <TitlesOfParts>
    <vt:vector size="83" baseType="lpstr">
      <vt:lpstr>Helvetica Neue</vt:lpstr>
      <vt:lpstr>Helvetica Neue Light</vt:lpstr>
      <vt:lpstr>Helvetica Neue Medium</vt:lpstr>
      <vt:lpstr>Black</vt:lpstr>
      <vt:lpstr>Boliwia jest jednym  z najbiedniejszych krajów  Ameryki Łacińskiej</vt:lpstr>
      <vt:lpstr>Dane statystyczne z 2021 roku ujawniają, iż w Boliwii  11,1 % ludzi żyje w skrajnym ubóstwie i 36,6 % w poważnym ubóstwie</vt:lpstr>
      <vt:lpstr>Prezentacja programu PowerPoint</vt:lpstr>
      <vt:lpstr>Według Banku Światowego  skrajne ubóstwo to 1 lub 2 dolara dziennie na osobę</vt:lpstr>
      <vt:lpstr>Z ubóstwem umiarkowanym mamy do czynienia, gdy na osobę przypada mniej niż 3,2 dolara dziennie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Trudna sytuacja materialna kraju dotyka przede wszystkim dzieci</vt:lpstr>
      <vt:lpstr>Prezentacja programu PowerPoint</vt:lpstr>
      <vt:lpstr>Prezentacja programu PowerPoint</vt:lpstr>
      <vt:lpstr>Prezentacja programu PowerPoint</vt:lpstr>
      <vt:lpstr>Śmiertelność dzieci poniżej 5 roku życia wynosi 31%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Nierówny start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Dzieci na ulicy</vt:lpstr>
      <vt:lpstr>Prezentacja programu PowerPoint</vt:lpstr>
      <vt:lpstr>Prezentacja programu PowerPoint</vt:lpstr>
      <vt:lpstr>Prezentacja programu PowerPoint</vt:lpstr>
      <vt:lpstr>Na skutek przemocy domowej cierpi 83% dzieci </vt:lpstr>
      <vt:lpstr>Praca nieletnich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Nikt nie wie ile nieletnich przebywa w zakładzie karnym, towarzysząc swoim ojcom</vt:lpstr>
      <vt:lpstr>Prezentacja programu PowerPoint</vt:lpstr>
      <vt:lpstr>Prezentacja programu PowerPoint</vt:lpstr>
      <vt:lpstr>Prezentacja programu PowerPoint</vt:lpstr>
      <vt:lpstr>Prezentacja programu PowerPoint</vt:lpstr>
      <vt:lpstr>Wiele dzieci rodzi się wewnątrz zakładu karnego. Niektóre z nich nie widziało świata poza murami więzienia. Inne wchodzą i wychodzą. </vt:lpstr>
      <vt:lpstr>Prezentacja programu PowerPoint</vt:lpstr>
      <vt:lpstr>Prezentacja programu PowerPoint</vt:lpstr>
      <vt:lpstr>Prezentacja programu PowerPoint</vt:lpstr>
      <vt:lpstr>Prezentacja programu PowerPoint</vt:lpstr>
      <vt:lpstr>Dom Dziecka Nadzieja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Obejmujemy kompleksową opieką naszych podopiecznych</vt:lpstr>
      <vt:lpstr>Prezentacja programu PowerPoint</vt:lpstr>
      <vt:lpstr>Prezentacja programu PowerPoint</vt:lpstr>
      <vt:lpstr>Prezentacja programu PowerPoint</vt:lpstr>
      <vt:lpstr>Nasza Misja daje schronienie   dzieciom i młodzieży  od 0 do 18 roku życia  i wspiera proces  usamodzielniania się </vt:lpstr>
      <vt:lpstr>Prezentacja programu PowerPoint</vt:lpstr>
      <vt:lpstr>Prezentacja programu PowerPoint</vt:lpstr>
      <vt:lpstr>Prezentacja programu PowerPoint</vt:lpstr>
      <vt:lpstr>Nasi podopieczni to przede wszystkim synowie/córki więźniów z miejskiego zakładu karnego  Palmasola, ofiary wszystkich typów przemocy, sieroty społeczne i nie tylko, dzieci z marginesu społecznego i z  ulicy.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Pomóż misiom!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Boliwia jest jednym  z najbiedniejszych krajów  Ameryki Łacińskiej</dc:title>
  <dc:creator>User</dc:creator>
  <cp:lastModifiedBy>User</cp:lastModifiedBy>
  <cp:revision>1</cp:revision>
  <dcterms:modified xsi:type="dcterms:W3CDTF">2022-11-03T07:08:50Z</dcterms:modified>
</cp:coreProperties>
</file>